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817475" cy="7740650"/>
  <p:notesSz cx="9925050" cy="679608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1pPr>
    <a:lvl2pPr marL="757238" indent="-290513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2pPr>
    <a:lvl3pPr marL="1165225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3pPr>
    <a:lvl4pPr marL="1630363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4pPr>
    <a:lvl5pPr marL="2097088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>
        <p:scale>
          <a:sx n="69" d="100"/>
          <a:sy n="69" d="100"/>
        </p:scale>
        <p:origin x="-768" y="72"/>
      </p:cViewPr>
      <p:guideLst>
        <p:guide orient="horz" pos="2439"/>
        <p:guide pos="4038"/>
      </p:guideLst>
    </p:cSldViewPr>
  </p:slideViewPr>
  <p:outlineViewPr>
    <p:cViewPr varScale="1">
      <p:scale>
        <a:sx n="170" d="200"/>
        <a:sy n="170" d="200"/>
      </p:scale>
      <p:origin x="6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94" y="-102"/>
      </p:cViewPr>
      <p:guideLst>
        <p:guide orient="horz" pos="1972"/>
        <p:guide pos="3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460F5-4ACF-4870-AA94-8774CD136E69}" type="datetimeFigureOut">
              <a:rPr lang="es-MX" smtClean="0"/>
              <a:t>21/04/2017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4775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338" y="645477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8C31E-22F4-4688-9D3D-85C22D0451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950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9925050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1338" y="0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2738" y="509588"/>
            <a:ext cx="4219575" cy="2547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92188" y="3228975"/>
            <a:ext cx="7940675" cy="305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0" y="6454775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5D5AA4-D7F6-43E6-AA91-466E7C17010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354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330806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967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3128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9289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E542461-6BF2-4E80-8AEA-233611C3AFC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98BA1AE2-27D4-4825-B0C5-38A934E2C8D4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10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2AD5867-B8D8-4F47-951E-482243B70903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EA2BB052-EDDA-4919-A8DA-E7AFB913543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4531E67-BA77-427E-BE4C-C012EBA3D91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1D02D7E-34B5-4FFA-84FD-382F39E3F4D1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240EA5F-665D-4932-AC18-AC550E00774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8777273-1E67-4BD5-A55B-28EB6BE0631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0E20D7E-A272-4DCE-92B9-704F43EF85B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17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D4B8001-2BDD-46B6-80ED-9BFB3E64F165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18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83813FD-084E-475D-884A-4AFA6EDA71C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C53585E2-FDC8-4564-9159-56A3468682B7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530BC03-048B-4C41-8CDA-39868F3B917C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21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BFD41C0-108B-4C25-9E59-6A4BA06B919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7430DE4C-CCE0-4A2F-ACF7-D9CB1D246640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A91698FA-09DE-44E0-BB98-93E2E0B4D654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25DD855-A764-487B-BAEC-B62EF0A67C88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6ED88D3A-0B52-4EB2-A645-862440D1D11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98CF3B13-E53F-4A5E-B64C-15E2B024F9C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5116CF1-AC8C-41D2-8519-D3AF369DC723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089B072-A960-41A2-9FD5-86D4FCF2FE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298E9DAD-10A0-42B2-B564-0ABC9B9D929E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AC03831C-0069-40B8-B0B5-2D79AD856936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D2E3F953-32C4-4DF6-8797-9424E25C73A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81F91B4-CE5C-4E5B-AC30-76C5FF0366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BE2C784-D27C-4090-9BA4-DA75B0768A5F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8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B4AF6A1-3673-4890-A831-20F6744E8F7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1631" y="2404876"/>
            <a:ext cx="10894217" cy="16587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3258" y="4386113"/>
            <a:ext cx="8970961" cy="1978678"/>
          </a:xfrm>
        </p:spPr>
        <p:txBody>
          <a:bodyPr/>
          <a:lstStyle>
            <a:lvl1pPr marL="0" indent="0" algn="ctr">
              <a:buNone/>
              <a:defRPr/>
            </a:lvl1pPr>
            <a:lvl2pPr marL="466161" indent="0" algn="ctr">
              <a:buNone/>
              <a:defRPr/>
            </a:lvl2pPr>
            <a:lvl3pPr marL="932322" indent="0" algn="ctr">
              <a:buNone/>
              <a:defRPr/>
            </a:lvl3pPr>
            <a:lvl4pPr marL="1398483" indent="0" algn="ctr">
              <a:buNone/>
              <a:defRPr/>
            </a:lvl4pPr>
            <a:lvl5pPr marL="1864644" indent="0" algn="ctr">
              <a:buNone/>
              <a:defRPr/>
            </a:lvl5pPr>
            <a:lvl6pPr marL="2330806" indent="0" algn="ctr">
              <a:buNone/>
              <a:defRPr/>
            </a:lvl6pPr>
            <a:lvl7pPr marL="2796967" indent="0" algn="ctr">
              <a:buNone/>
              <a:defRPr/>
            </a:lvl7pPr>
            <a:lvl8pPr marL="3263128" indent="0" algn="ctr">
              <a:buNone/>
              <a:defRPr/>
            </a:lvl8pPr>
            <a:lvl9pPr marL="372928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7D5FE-B722-4ED6-A9FF-7879F1FAF3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7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A007-E7E1-46B7-8366-C6415DF06F2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39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90447" y="144626"/>
            <a:ext cx="2883296" cy="676794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557" y="144626"/>
            <a:ext cx="8497299" cy="676794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61D0-E534-4E12-8A4F-918498C07F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40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1BB8-CEEF-4F94-AA83-AED7BAA10BA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51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2493" y="4973573"/>
            <a:ext cx="10894217" cy="153840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2493" y="3280305"/>
            <a:ext cx="10894217" cy="16932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161" indent="0">
              <a:buNone/>
              <a:defRPr sz="1800"/>
            </a:lvl2pPr>
            <a:lvl3pPr marL="932322" indent="0">
              <a:buNone/>
              <a:defRPr sz="1600"/>
            </a:lvl3pPr>
            <a:lvl4pPr marL="1398483" indent="0">
              <a:buNone/>
              <a:defRPr sz="1400"/>
            </a:lvl4pPr>
            <a:lvl5pPr marL="1864644" indent="0">
              <a:buNone/>
              <a:defRPr sz="1400"/>
            </a:lvl5pPr>
            <a:lvl6pPr marL="2330806" indent="0">
              <a:buNone/>
              <a:defRPr sz="1400"/>
            </a:lvl6pPr>
            <a:lvl7pPr marL="2796967" indent="0">
              <a:buNone/>
              <a:defRPr sz="1400"/>
            </a:lvl7pPr>
            <a:lvl8pPr marL="3263128" indent="0">
              <a:buNone/>
              <a:defRPr sz="1400"/>
            </a:lvl8pPr>
            <a:lvl9pPr marL="3729289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CD3A-18BE-4CC6-81CC-6DB18816315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504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558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83445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E9C9-B89F-419D-A61F-BD626BDEEA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258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9728"/>
            <a:ext cx="11536364" cy="129010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557" y="1732943"/>
            <a:ext cx="5663275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57" y="2454790"/>
            <a:ext cx="5663275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10465" y="1732943"/>
            <a:ext cx="5666456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10465" y="2454790"/>
            <a:ext cx="5666456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4ED7-5945-48C1-A802-08CF888871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9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7ED3-BABB-4067-AB8F-37536113A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485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116C4-0E09-4ABC-B242-951491E615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89" y="316334"/>
            <a:ext cx="2376264" cy="111476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3313" y="6393021"/>
            <a:ext cx="576064" cy="71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6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8449"/>
            <a:ext cx="4216861" cy="1311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11596" y="308449"/>
            <a:ext cx="7165324" cy="6606686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557" y="1620315"/>
            <a:ext cx="4216861" cy="5294820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97525-4074-4804-AD5A-94F42EA404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2953" y="5418968"/>
            <a:ext cx="7689849" cy="6386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12953" y="691130"/>
            <a:ext cx="7689849" cy="4644646"/>
          </a:xfrm>
        </p:spPr>
        <p:txBody>
          <a:bodyPr/>
          <a:lstStyle>
            <a:lvl1pPr marL="0" indent="0">
              <a:buNone/>
              <a:defRPr sz="3300"/>
            </a:lvl1pPr>
            <a:lvl2pPr marL="466161" indent="0">
              <a:buNone/>
              <a:defRPr sz="2900"/>
            </a:lvl2pPr>
            <a:lvl3pPr marL="932322" indent="0">
              <a:buNone/>
              <a:defRPr sz="2400"/>
            </a:lvl3pPr>
            <a:lvl4pPr marL="1398483" indent="0">
              <a:buNone/>
              <a:defRPr sz="2000"/>
            </a:lvl4pPr>
            <a:lvl5pPr marL="1864644" indent="0">
              <a:buNone/>
              <a:defRPr sz="2000"/>
            </a:lvl5pPr>
            <a:lvl6pPr marL="2330806" indent="0">
              <a:buNone/>
              <a:defRPr sz="2000"/>
            </a:lvl6pPr>
            <a:lvl7pPr marL="2796967" indent="0">
              <a:buNone/>
              <a:defRPr sz="2000"/>
            </a:lvl7pPr>
            <a:lvl8pPr marL="3263128" indent="0">
              <a:buNone/>
              <a:defRPr sz="2000"/>
            </a:lvl8pPr>
            <a:lvl9pPr marL="3729289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12953" y="6057623"/>
            <a:ext cx="7689849" cy="908708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A650-60A2-40AA-9B92-C6510EE6B4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23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144463"/>
            <a:ext cx="115316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806575"/>
            <a:ext cx="1153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41350" y="7123113"/>
            <a:ext cx="29908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378325" y="7123113"/>
            <a:ext cx="40608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185275" y="7175500"/>
            <a:ext cx="2987675" cy="40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>
            <a:lvl1pPr algn="r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270CE77-00BD-4BDD-AC46-333902FBF6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2pPr>
      <a:lvl3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3pPr>
      <a:lvl4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4pPr>
      <a:lvl5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5pPr>
      <a:lvl6pPr marL="3402329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6pPr>
      <a:lvl7pPr marL="3868490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7pPr>
      <a:lvl8pPr marL="4334651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8pPr>
      <a:lvl9pPr marL="4800812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9pPr>
    </p:titleStyle>
    <p:bodyStyle>
      <a:lvl1pPr marL="485775" indent="-485775" algn="l" defTabSz="639763" rtl="0" eaLnBrk="0" fontAlgn="base" hangingPunct="0">
        <a:spcBef>
          <a:spcPts val="11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1pPr>
      <a:lvl2pPr marL="1058863" indent="-406400" algn="l" defTabSz="6397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n-lt"/>
        </a:defRPr>
      </a:lvl2pPr>
      <a:lvl3pPr marL="1630363" indent="-325438" algn="l" defTabSz="639763" rtl="0" eaLnBrk="0" fontAlgn="base" hangingPunct="0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0000"/>
          </a:solidFill>
          <a:latin typeface="+mn-lt"/>
        </a:defRPr>
      </a:lvl3pPr>
      <a:lvl4pPr marL="2281238" indent="-322263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4pPr>
      <a:lvl5pPr marL="2935288" indent="-323850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5pPr>
      <a:lvl6pPr marL="3402329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6pPr>
      <a:lvl7pPr marL="3868490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7pPr>
      <a:lvl8pPr marL="4334651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8pPr>
      <a:lvl9pPr marL="4800812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9pPr>
    </p:bodyStyle>
    <p:otherStyle>
      <a:defPPr>
        <a:defRPr lang="es-MX"/>
      </a:defPPr>
      <a:lvl1pPr marL="0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161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322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483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644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806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967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128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289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21.xml"/><Relationship Id="rId18" Type="http://schemas.openxmlformats.org/officeDocument/2006/relationships/slide" Target="slide13.xml"/><Relationship Id="rId26" Type="http://schemas.openxmlformats.org/officeDocument/2006/relationships/slide" Target="slide28.xml"/><Relationship Id="rId3" Type="http://schemas.openxmlformats.org/officeDocument/2006/relationships/slide" Target="slide1.xml"/><Relationship Id="rId21" Type="http://schemas.openxmlformats.org/officeDocument/2006/relationships/slide" Target="slide1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notesSlide" Target="../notesSlides/notesSlide1.xml"/><Relationship Id="rId16" Type="http://schemas.openxmlformats.org/officeDocument/2006/relationships/slide" Target="slide20.xml"/><Relationship Id="rId20" Type="http://schemas.openxmlformats.org/officeDocument/2006/relationships/slide" Target="slide18.xml"/><Relationship Id="rId29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3.xml"/><Relationship Id="rId24" Type="http://schemas.openxmlformats.org/officeDocument/2006/relationships/slide" Target="slide26.xml"/><Relationship Id="rId5" Type="http://schemas.openxmlformats.org/officeDocument/2006/relationships/slide" Target="slide5.xml"/><Relationship Id="rId15" Type="http://schemas.openxmlformats.org/officeDocument/2006/relationships/slide" Target="slide11.xml"/><Relationship Id="rId23" Type="http://schemas.openxmlformats.org/officeDocument/2006/relationships/slide" Target="slide17.xml"/><Relationship Id="rId28" Type="http://schemas.openxmlformats.org/officeDocument/2006/relationships/slide" Target="slide22.xml"/><Relationship Id="rId10" Type="http://schemas.openxmlformats.org/officeDocument/2006/relationships/slide" Target="slide8.xml"/><Relationship Id="rId19" Type="http://schemas.openxmlformats.org/officeDocument/2006/relationships/slide" Target="slide12.xml"/><Relationship Id="rId31" Type="http://schemas.openxmlformats.org/officeDocument/2006/relationships/image" Target="../media/image3.jpeg"/><Relationship Id="rId4" Type="http://schemas.openxmlformats.org/officeDocument/2006/relationships/slide" Target="slide4.xml"/><Relationship Id="rId9" Type="http://schemas.openxmlformats.org/officeDocument/2006/relationships/slide" Target="slide7.xml"/><Relationship Id="rId14" Type="http://schemas.openxmlformats.org/officeDocument/2006/relationships/hyperlink" Target="Director%20General#-1,-1,NEXT" TargetMode="External"/><Relationship Id="rId22" Type="http://schemas.openxmlformats.org/officeDocument/2006/relationships/slide" Target="slide16.xml"/><Relationship Id="rId27" Type="http://schemas.openxmlformats.org/officeDocument/2006/relationships/slide" Target="slide25.xml"/><Relationship Id="rId30" Type="http://schemas.openxmlformats.org/officeDocument/2006/relationships/slide" Target="slide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hlinkClick r:id="rId3" action="ppaction://hlinksldjump" tooltip="1. Diapositiva 1"/>
          </p:cNvPr>
          <p:cNvSpPr txBox="1">
            <a:spLocks noChangeArrowheads="1"/>
          </p:cNvSpPr>
          <p:nvPr/>
        </p:nvSpPr>
        <p:spPr bwMode="auto">
          <a:xfrm>
            <a:off x="5903913" y="541338"/>
            <a:ext cx="165735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H. Junta Directiva</a:t>
            </a:r>
          </a:p>
        </p:txBody>
      </p:sp>
      <p:sp>
        <p:nvSpPr>
          <p:cNvPr id="3075" name="Text Box 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7338" y="1998663"/>
            <a:ext cx="2592387" cy="342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Dirección de Planeación y Evaluación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545138" y="53975"/>
            <a:ext cx="251936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>
                <a:solidFill>
                  <a:srgbClr val="0033CC"/>
                </a:solidFill>
              </a:rPr>
              <a:t>O r g a n i g r a m a</a:t>
            </a:r>
          </a:p>
        </p:txBody>
      </p:sp>
      <p:sp>
        <p:nvSpPr>
          <p:cNvPr id="3077" name="Text Box 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2717800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Planeación y Programación</a:t>
            </a:r>
          </a:p>
        </p:txBody>
      </p:sp>
      <p:sp>
        <p:nvSpPr>
          <p:cNvPr id="3078" name="Text Box 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3294063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Estadística e Investigación</a:t>
            </a:r>
          </a:p>
        </p:txBody>
      </p:sp>
      <p:sp>
        <p:nvSpPr>
          <p:cNvPr id="3079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4967288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Organización y Procesos Administrativos</a:t>
            </a:r>
          </a:p>
        </p:txBody>
      </p:sp>
      <p:sp>
        <p:nvSpPr>
          <p:cNvPr id="3080" name="Text Box 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5526088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Difusión Institucional</a:t>
            </a:r>
          </a:p>
        </p:txBody>
      </p:sp>
      <p:sp>
        <p:nvSpPr>
          <p:cNvPr id="3081" name="Text Box 14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3870325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Evaluación e Innovación</a:t>
            </a:r>
          </a:p>
        </p:txBody>
      </p:sp>
      <p:sp>
        <p:nvSpPr>
          <p:cNvPr id="3082" name="Text Box 15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4446588"/>
            <a:ext cx="2016125" cy="3984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Presupuesto</a:t>
            </a:r>
          </a:p>
        </p:txBody>
      </p:sp>
      <p:sp>
        <p:nvSpPr>
          <p:cNvPr id="3083" name="Line 24"/>
          <p:cNvSpPr>
            <a:spLocks noChangeShapeType="1"/>
          </p:cNvSpPr>
          <p:nvPr/>
        </p:nvSpPr>
        <p:spPr bwMode="auto">
          <a:xfrm>
            <a:off x="1655763" y="1854200"/>
            <a:ext cx="8569325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4" name="Text Box 4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1792288" y="1406525"/>
            <a:ext cx="166370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Comisario Público</a:t>
            </a:r>
          </a:p>
        </p:txBody>
      </p:sp>
      <p:sp>
        <p:nvSpPr>
          <p:cNvPr id="3085" name="Line 64"/>
          <p:cNvSpPr>
            <a:spLocks noChangeShapeType="1"/>
          </p:cNvSpPr>
          <p:nvPr/>
        </p:nvSpPr>
        <p:spPr bwMode="auto">
          <a:xfrm>
            <a:off x="1655763" y="2286000"/>
            <a:ext cx="0" cy="285750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6" name="Line 40"/>
          <p:cNvSpPr>
            <a:spLocks noChangeShapeType="1"/>
          </p:cNvSpPr>
          <p:nvPr/>
        </p:nvSpPr>
        <p:spPr bwMode="auto">
          <a:xfrm>
            <a:off x="1655763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7" name="Line 20"/>
          <p:cNvSpPr>
            <a:spLocks noChangeShapeType="1"/>
          </p:cNvSpPr>
          <p:nvPr/>
        </p:nvSpPr>
        <p:spPr bwMode="auto">
          <a:xfrm>
            <a:off x="73025" y="6030913"/>
            <a:ext cx="12744450" cy="1587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8" name="Line 64"/>
          <p:cNvSpPr>
            <a:spLocks noChangeShapeType="1"/>
          </p:cNvSpPr>
          <p:nvPr/>
        </p:nvSpPr>
        <p:spPr bwMode="auto">
          <a:xfrm>
            <a:off x="287338" y="2574925"/>
            <a:ext cx="0" cy="3816350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9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6248400"/>
            <a:ext cx="2087563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Delegados Regionales (7)</a:t>
            </a:r>
            <a:endParaRPr lang="es-MX" sz="1600" b="1">
              <a:solidFill>
                <a:srgbClr val="000000"/>
              </a:solidFill>
            </a:endParaRPr>
          </a:p>
        </p:txBody>
      </p:sp>
      <p:sp>
        <p:nvSpPr>
          <p:cNvPr id="3090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6823075"/>
            <a:ext cx="2087563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Planteles (</a:t>
            </a:r>
            <a:r>
              <a:rPr lang="es-MX" sz="1100" b="1" dirty="0" smtClean="0">
                <a:solidFill>
                  <a:srgbClr val="000000"/>
                </a:solidFill>
              </a:rPr>
              <a:t>116</a:t>
            </a:r>
            <a:r>
              <a:rPr lang="es-MX" sz="1100" b="1" dirty="0">
                <a:solidFill>
                  <a:srgbClr val="000000"/>
                </a:solidFill>
              </a:rPr>
              <a:t>)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3091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173788"/>
            <a:ext cx="39608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>
                <a:solidFill>
                  <a:srgbClr val="000000"/>
                </a:solidFill>
              </a:rPr>
              <a:t> Acapulco               - Tierra Caliente         - Norte</a:t>
            </a:r>
          </a:p>
          <a:p>
            <a:pPr eaLnBrk="1" hangingPunct="1"/>
            <a:r>
              <a:rPr lang="es-MX" sz="1000" b="1">
                <a:solidFill>
                  <a:srgbClr val="000000"/>
                </a:solidFill>
              </a:rPr>
              <a:t>- Centro                    - Costa Grande</a:t>
            </a:r>
          </a:p>
          <a:p>
            <a:pPr eaLnBrk="1" hangingPunct="1">
              <a:buFontTx/>
              <a:buChar char="-"/>
            </a:pPr>
            <a:r>
              <a:rPr lang="es-MX" sz="1000" b="1">
                <a:solidFill>
                  <a:srgbClr val="000000"/>
                </a:solidFill>
              </a:rPr>
              <a:t> Costa Chica           - Montaña</a:t>
            </a:r>
          </a:p>
        </p:txBody>
      </p:sp>
      <p:sp>
        <p:nvSpPr>
          <p:cNvPr id="3092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823075"/>
            <a:ext cx="42497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 smtClean="0">
                <a:solidFill>
                  <a:srgbClr val="000000"/>
                </a:solidFill>
              </a:rPr>
              <a:t>45 </a:t>
            </a:r>
            <a:r>
              <a:rPr lang="es-MX" sz="1000" b="1" dirty="0">
                <a:solidFill>
                  <a:srgbClr val="000000"/>
                </a:solidFill>
              </a:rPr>
              <a:t>Planteles Oficiales                      - </a:t>
            </a:r>
            <a:r>
              <a:rPr lang="es-MX" sz="1000" b="1" dirty="0" smtClean="0">
                <a:solidFill>
                  <a:srgbClr val="000000"/>
                </a:solidFill>
              </a:rPr>
              <a:t>3 Particulares Incorporados                  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14 Extensiones                                 - 2 </a:t>
            </a:r>
            <a:r>
              <a:rPr lang="es-MX" sz="1000" b="1" dirty="0" err="1">
                <a:solidFill>
                  <a:srgbClr val="000000"/>
                </a:solidFill>
              </a:rPr>
              <a:t>semiescolarizados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</a:t>
            </a:r>
            <a:r>
              <a:rPr lang="es-MX" sz="1000" b="1" dirty="0" smtClean="0">
                <a:solidFill>
                  <a:srgbClr val="000000"/>
                </a:solidFill>
              </a:rPr>
              <a:t>34 </a:t>
            </a:r>
            <a:r>
              <a:rPr lang="es-MX" sz="1000" b="1" dirty="0">
                <a:solidFill>
                  <a:srgbClr val="000000"/>
                </a:solidFill>
              </a:rPr>
              <a:t>Planteles por Cooperación       </a:t>
            </a:r>
            <a:r>
              <a:rPr lang="es-MX" sz="1000" b="1" dirty="0" smtClean="0">
                <a:solidFill>
                  <a:srgbClr val="000000"/>
                </a:solidFill>
              </a:rPr>
              <a:t>- 3 Por Asociación Civil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3 EMSAD	                       </a:t>
            </a:r>
            <a:r>
              <a:rPr lang="es-MX" sz="1000" b="1" dirty="0" smtClean="0">
                <a:solidFill>
                  <a:srgbClr val="000000"/>
                </a:solidFill>
              </a:rPr>
              <a:t>- 12 Municipales </a:t>
            </a:r>
            <a:r>
              <a:rPr lang="es-MX" sz="1000" b="1" dirty="0">
                <a:solidFill>
                  <a:srgbClr val="000000"/>
                </a:solidFill>
              </a:rPr>
              <a:t>Incorporados</a:t>
            </a:r>
          </a:p>
        </p:txBody>
      </p:sp>
      <p:sp>
        <p:nvSpPr>
          <p:cNvPr id="3093" name="Line 64"/>
          <p:cNvSpPr>
            <a:spLocks noChangeShapeType="1"/>
          </p:cNvSpPr>
          <p:nvPr/>
        </p:nvSpPr>
        <p:spPr bwMode="auto">
          <a:xfrm>
            <a:off x="1512888" y="6607175"/>
            <a:ext cx="0" cy="215900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4" name="Line 24"/>
          <p:cNvSpPr>
            <a:spLocks noChangeShapeType="1"/>
          </p:cNvSpPr>
          <p:nvPr/>
        </p:nvSpPr>
        <p:spPr bwMode="auto">
          <a:xfrm>
            <a:off x="287338" y="639127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287338" y="5741988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287338" y="516572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7" name="Line 24"/>
          <p:cNvSpPr>
            <a:spLocks noChangeShapeType="1"/>
          </p:cNvSpPr>
          <p:nvPr/>
        </p:nvSpPr>
        <p:spPr bwMode="auto">
          <a:xfrm>
            <a:off x="287338" y="4662488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8" name="Line 24"/>
          <p:cNvSpPr>
            <a:spLocks noChangeShapeType="1"/>
          </p:cNvSpPr>
          <p:nvPr/>
        </p:nvSpPr>
        <p:spPr bwMode="auto">
          <a:xfrm>
            <a:off x="287338" y="408622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9" name="Line 24"/>
          <p:cNvSpPr>
            <a:spLocks noChangeShapeType="1"/>
          </p:cNvSpPr>
          <p:nvPr/>
        </p:nvSpPr>
        <p:spPr bwMode="auto">
          <a:xfrm>
            <a:off x="287338" y="3509963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0" name="Line 24"/>
          <p:cNvSpPr>
            <a:spLocks noChangeShapeType="1"/>
          </p:cNvSpPr>
          <p:nvPr/>
        </p:nvSpPr>
        <p:spPr bwMode="auto">
          <a:xfrm>
            <a:off x="287338" y="2933700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1" name="Line 24"/>
          <p:cNvSpPr>
            <a:spLocks noChangeShapeType="1"/>
          </p:cNvSpPr>
          <p:nvPr/>
        </p:nvSpPr>
        <p:spPr bwMode="auto">
          <a:xfrm>
            <a:off x="287338" y="2574925"/>
            <a:ext cx="1368425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2" name="Text Box 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1422400"/>
            <a:ext cx="1724025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Contraloría Interna</a:t>
            </a:r>
          </a:p>
        </p:txBody>
      </p:sp>
      <p:sp>
        <p:nvSpPr>
          <p:cNvPr id="3103" name="Text Box 1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8929688" y="1998663"/>
            <a:ext cx="2592387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Administrativa</a:t>
            </a:r>
          </a:p>
        </p:txBody>
      </p:sp>
      <p:sp>
        <p:nvSpPr>
          <p:cNvPr id="3104" name="Line 20"/>
          <p:cNvSpPr>
            <a:spLocks noChangeShapeType="1"/>
          </p:cNvSpPr>
          <p:nvPr/>
        </p:nvSpPr>
        <p:spPr bwMode="auto">
          <a:xfrm>
            <a:off x="3421063" y="1566863"/>
            <a:ext cx="3348037" cy="0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5" name="Line 22"/>
          <p:cNvSpPr>
            <a:spLocks noChangeShapeType="1"/>
          </p:cNvSpPr>
          <p:nvPr/>
        </p:nvSpPr>
        <p:spPr bwMode="auto">
          <a:xfrm>
            <a:off x="6769100" y="1277938"/>
            <a:ext cx="0" cy="576262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6" name="Text Box 44">
            <a:hlinkClick r:id="" action="ppaction://hlinkshowjump?jump=nextslide"/>
            <a:hlinkHover r:id="rId14" action="ppaction://program"/>
          </p:cNvPr>
          <p:cNvSpPr txBox="1">
            <a:spLocks noChangeArrowheads="1"/>
          </p:cNvSpPr>
          <p:nvPr/>
        </p:nvSpPr>
        <p:spPr bwMode="auto">
          <a:xfrm>
            <a:off x="5903913" y="990600"/>
            <a:ext cx="165735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General</a:t>
            </a:r>
          </a:p>
        </p:txBody>
      </p:sp>
      <p:sp>
        <p:nvSpPr>
          <p:cNvPr id="3107" name="Text Box 46">
            <a:hlinkClick r:id="rId15" action="ppaction://hlinksldjump"/>
          </p:cNvPr>
          <p:cNvSpPr txBox="1">
            <a:spLocks noChangeArrowheads="1"/>
          </p:cNvSpPr>
          <p:nvPr/>
        </p:nvSpPr>
        <p:spPr bwMode="auto">
          <a:xfrm>
            <a:off x="3781425" y="1998663"/>
            <a:ext cx="3132138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Académica</a:t>
            </a:r>
          </a:p>
        </p:txBody>
      </p:sp>
      <p:sp>
        <p:nvSpPr>
          <p:cNvPr id="3108" name="Line 47"/>
          <p:cNvSpPr>
            <a:spLocks noChangeShapeType="1"/>
          </p:cNvSpPr>
          <p:nvPr/>
        </p:nvSpPr>
        <p:spPr bwMode="auto">
          <a:xfrm flipH="1">
            <a:off x="6767513" y="774700"/>
            <a:ext cx="1587" cy="212725"/>
          </a:xfrm>
          <a:prstGeom prst="line">
            <a:avLst/>
          </a:prstGeom>
          <a:noFill/>
          <a:ln w="635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9" name="Line 40"/>
          <p:cNvSpPr>
            <a:spLocks noChangeShapeType="1"/>
          </p:cNvSpPr>
          <p:nvPr/>
        </p:nvSpPr>
        <p:spPr bwMode="auto">
          <a:xfrm>
            <a:off x="10223500" y="1854200"/>
            <a:ext cx="1588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0" name="Text Box 10">
            <a:hlinkClick r:id="rId16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5470525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Servicios Estudiantiles</a:t>
            </a:r>
          </a:p>
          <a:p>
            <a:pPr algn="ctr" eaLnBrk="1" hangingPunct="1"/>
            <a:endParaRPr lang="es-MX" sz="800" b="1" dirty="0">
              <a:solidFill>
                <a:srgbClr val="000000"/>
              </a:solidFill>
            </a:endParaRPr>
          </a:p>
        </p:txBody>
      </p:sp>
      <p:sp>
        <p:nvSpPr>
          <p:cNvPr id="3111" name="Text Box 10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3168650" y="5526088"/>
            <a:ext cx="2016125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Educación Virtual</a:t>
            </a:r>
          </a:p>
          <a:p>
            <a:pPr algn="ctr" eaLnBrk="1" hangingPunct="1"/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2" name="Line 24"/>
          <p:cNvSpPr>
            <a:spLocks noChangeShapeType="1"/>
          </p:cNvSpPr>
          <p:nvPr/>
        </p:nvSpPr>
        <p:spPr bwMode="auto">
          <a:xfrm>
            <a:off x="6769100" y="1566863"/>
            <a:ext cx="3095625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3" name="Text Box 4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990600"/>
            <a:ext cx="1728788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Fundación</a:t>
            </a:r>
          </a:p>
        </p:txBody>
      </p:sp>
      <p:sp>
        <p:nvSpPr>
          <p:cNvPr id="3114" name="Line 20"/>
          <p:cNvSpPr>
            <a:spLocks noChangeShapeType="1"/>
          </p:cNvSpPr>
          <p:nvPr/>
        </p:nvSpPr>
        <p:spPr bwMode="auto">
          <a:xfrm>
            <a:off x="7561263" y="1133475"/>
            <a:ext cx="2303462" cy="1588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5" name="Line 40"/>
          <p:cNvSpPr>
            <a:spLocks noChangeShapeType="1"/>
          </p:cNvSpPr>
          <p:nvPr/>
        </p:nvSpPr>
        <p:spPr bwMode="auto">
          <a:xfrm>
            <a:off x="5329238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6" name="Text Box 10">
            <a:hlinkClick r:id="rId18" action="ppaction://hlinksldjump"/>
          </p:cNvPr>
          <p:cNvSpPr txBox="1">
            <a:spLocks noChangeArrowheads="1"/>
          </p:cNvSpPr>
          <p:nvPr/>
        </p:nvSpPr>
        <p:spPr bwMode="auto">
          <a:xfrm>
            <a:off x="3168650" y="3222625"/>
            <a:ext cx="2016125" cy="4953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Apoyo y Evaluación de la Practica Docente</a:t>
            </a:r>
          </a:p>
        </p:txBody>
      </p:sp>
      <p:sp>
        <p:nvSpPr>
          <p:cNvPr id="3117" name="Text Box 50">
            <a:hlinkClick r:id="rId19" action="ppaction://hlinksldjump"/>
          </p:cNvPr>
          <p:cNvSpPr txBox="1">
            <a:spLocks noChangeArrowheads="1"/>
          </p:cNvSpPr>
          <p:nvPr/>
        </p:nvSpPr>
        <p:spPr bwMode="auto">
          <a:xfrm>
            <a:off x="3744913" y="2501900"/>
            <a:ext cx="3168650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de Coordinación Académica</a:t>
            </a:r>
          </a:p>
        </p:txBody>
      </p:sp>
      <p:sp>
        <p:nvSpPr>
          <p:cNvPr id="3118" name="Text Box 10">
            <a:hlinkClick r:id="rId20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4733925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Vinculación Académica</a:t>
            </a:r>
          </a:p>
        </p:txBody>
      </p:sp>
      <p:sp>
        <p:nvSpPr>
          <p:cNvPr id="3119" name="Text Box 10">
            <a:hlinkClick r:id="rId21" action="ppaction://hlinksldjump"/>
          </p:cNvPr>
          <p:cNvSpPr txBox="1">
            <a:spLocks noChangeArrowheads="1"/>
          </p:cNvSpPr>
          <p:nvPr/>
        </p:nvSpPr>
        <p:spPr bwMode="auto">
          <a:xfrm>
            <a:off x="3168650" y="4013200"/>
            <a:ext cx="2016125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</a:t>
            </a:r>
          </a:p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Control Escolar</a:t>
            </a:r>
          </a:p>
          <a:p>
            <a:pPr algn="ctr" eaLnBrk="1" hangingPunct="1"/>
            <a:endParaRPr lang="es-MX" sz="1000" b="1" dirty="0">
              <a:solidFill>
                <a:srgbClr val="000000"/>
              </a:solidFill>
            </a:endParaRPr>
          </a:p>
        </p:txBody>
      </p:sp>
      <p:sp>
        <p:nvSpPr>
          <p:cNvPr id="3120" name="Text Box 10">
            <a:hlinkClick r:id="rId22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4013200"/>
            <a:ext cx="2016125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Evaluación de Competencias Estudiantiles</a:t>
            </a:r>
          </a:p>
        </p:txBody>
      </p:sp>
      <p:sp>
        <p:nvSpPr>
          <p:cNvPr id="3121" name="Text Box 10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3232150"/>
            <a:ext cx="2016125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Capacitación y Formación Docente</a:t>
            </a:r>
          </a:p>
        </p:txBody>
      </p:sp>
      <p:sp>
        <p:nvSpPr>
          <p:cNvPr id="3122" name="Text Box 10">
            <a:hlinkClick r:id="rId23" action="ppaction://hlinksldjump"/>
          </p:cNvPr>
          <p:cNvSpPr txBox="1">
            <a:spLocks noChangeArrowheads="1"/>
          </p:cNvSpPr>
          <p:nvPr/>
        </p:nvSpPr>
        <p:spPr bwMode="auto">
          <a:xfrm>
            <a:off x="3168650" y="4733925"/>
            <a:ext cx="201612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Extensión y Eventos Institucionales</a:t>
            </a:r>
          </a:p>
        </p:txBody>
      </p:sp>
      <p:sp>
        <p:nvSpPr>
          <p:cNvPr id="3123" name="Line 40"/>
          <p:cNvSpPr>
            <a:spLocks noChangeShapeType="1"/>
          </p:cNvSpPr>
          <p:nvPr/>
        </p:nvSpPr>
        <p:spPr bwMode="auto">
          <a:xfrm>
            <a:off x="5329238" y="2357438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4" name="Line 40"/>
          <p:cNvSpPr>
            <a:spLocks noChangeShapeType="1"/>
          </p:cNvSpPr>
          <p:nvPr/>
        </p:nvSpPr>
        <p:spPr bwMode="auto">
          <a:xfrm>
            <a:off x="5329238" y="2862263"/>
            <a:ext cx="0" cy="2808287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5" name="Line 24"/>
          <p:cNvSpPr>
            <a:spLocks noChangeShapeType="1"/>
          </p:cNvSpPr>
          <p:nvPr/>
        </p:nvSpPr>
        <p:spPr bwMode="auto">
          <a:xfrm>
            <a:off x="5329238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6" name="Line 24"/>
          <p:cNvSpPr>
            <a:spLocks noChangeShapeType="1"/>
          </p:cNvSpPr>
          <p:nvPr/>
        </p:nvSpPr>
        <p:spPr bwMode="auto">
          <a:xfrm>
            <a:off x="2952750" y="423068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7" name="Line 24"/>
          <p:cNvSpPr>
            <a:spLocks noChangeShapeType="1"/>
          </p:cNvSpPr>
          <p:nvPr/>
        </p:nvSpPr>
        <p:spPr bwMode="auto">
          <a:xfrm>
            <a:off x="5329238" y="423068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8" name="Line 24"/>
          <p:cNvSpPr>
            <a:spLocks noChangeShapeType="1"/>
          </p:cNvSpPr>
          <p:nvPr/>
        </p:nvSpPr>
        <p:spPr bwMode="auto">
          <a:xfrm>
            <a:off x="5329238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9" name="Line 40"/>
          <p:cNvSpPr>
            <a:spLocks noChangeShapeType="1"/>
          </p:cNvSpPr>
          <p:nvPr/>
        </p:nvSpPr>
        <p:spPr bwMode="auto">
          <a:xfrm>
            <a:off x="2952750" y="3006725"/>
            <a:ext cx="1588" cy="2735263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0" name="Line 24"/>
          <p:cNvSpPr>
            <a:spLocks noChangeShapeType="1"/>
          </p:cNvSpPr>
          <p:nvPr/>
        </p:nvSpPr>
        <p:spPr bwMode="auto">
          <a:xfrm>
            <a:off x="2952750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1" name="Line 24"/>
          <p:cNvSpPr>
            <a:spLocks noChangeShapeType="1"/>
          </p:cNvSpPr>
          <p:nvPr/>
        </p:nvSpPr>
        <p:spPr bwMode="auto">
          <a:xfrm>
            <a:off x="2952750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2" name="Line 24"/>
          <p:cNvSpPr>
            <a:spLocks noChangeShapeType="1"/>
          </p:cNvSpPr>
          <p:nvPr/>
        </p:nvSpPr>
        <p:spPr bwMode="auto">
          <a:xfrm>
            <a:off x="5329238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3" name="Line 24"/>
          <p:cNvSpPr>
            <a:spLocks noChangeShapeType="1"/>
          </p:cNvSpPr>
          <p:nvPr/>
        </p:nvSpPr>
        <p:spPr bwMode="auto">
          <a:xfrm>
            <a:off x="2952750" y="574198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4" name="Line 24"/>
          <p:cNvSpPr>
            <a:spLocks noChangeShapeType="1"/>
          </p:cNvSpPr>
          <p:nvPr/>
        </p:nvSpPr>
        <p:spPr bwMode="auto">
          <a:xfrm>
            <a:off x="2952750" y="3006725"/>
            <a:ext cx="2376488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5" name="Line 40"/>
          <p:cNvSpPr>
            <a:spLocks noChangeShapeType="1"/>
          </p:cNvSpPr>
          <p:nvPr/>
        </p:nvSpPr>
        <p:spPr bwMode="auto">
          <a:xfrm>
            <a:off x="10225088" y="2357438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6" name="Text Box 53">
            <a:hlinkClick r:id="rId24" action="ppaction://hlinksldjump"/>
          </p:cNvPr>
          <p:cNvSpPr txBox="1">
            <a:spLocks noChangeArrowheads="1"/>
          </p:cNvSpPr>
          <p:nvPr/>
        </p:nvSpPr>
        <p:spPr bwMode="auto">
          <a:xfrm>
            <a:off x="10369550" y="4086225"/>
            <a:ext cx="19431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Recursos</a:t>
            </a:r>
          </a:p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 Financieros</a:t>
            </a:r>
          </a:p>
        </p:txBody>
      </p:sp>
      <p:sp>
        <p:nvSpPr>
          <p:cNvPr id="3137" name="Text Box 53">
            <a:hlinkClick r:id="rId25" action="ppaction://hlinksldjump"/>
          </p:cNvPr>
          <p:cNvSpPr txBox="1">
            <a:spLocks noChangeArrowheads="1"/>
          </p:cNvSpPr>
          <p:nvPr/>
        </p:nvSpPr>
        <p:spPr bwMode="auto">
          <a:xfrm>
            <a:off x="10369550" y="4733925"/>
            <a:ext cx="19431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Contabilidad</a:t>
            </a:r>
          </a:p>
        </p:txBody>
      </p:sp>
      <p:sp>
        <p:nvSpPr>
          <p:cNvPr id="3138" name="Text Box 53">
            <a:hlinkClick r:id="rId26" action="ppaction://hlinksldjump"/>
          </p:cNvPr>
          <p:cNvSpPr txBox="1">
            <a:spLocks noChangeArrowheads="1"/>
          </p:cNvSpPr>
          <p:nvPr/>
        </p:nvSpPr>
        <p:spPr bwMode="auto">
          <a:xfrm>
            <a:off x="10369550" y="5454650"/>
            <a:ext cx="19431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Recursos Materiales y Servicios</a:t>
            </a:r>
          </a:p>
        </p:txBody>
      </p:sp>
      <p:sp>
        <p:nvSpPr>
          <p:cNvPr id="3139" name="Text Box 53">
            <a:hlinkClick r:id="rId27" action="ppaction://hlinksldjump"/>
          </p:cNvPr>
          <p:cNvSpPr txBox="1">
            <a:spLocks noChangeArrowheads="1"/>
          </p:cNvSpPr>
          <p:nvPr/>
        </p:nvSpPr>
        <p:spPr bwMode="auto">
          <a:xfrm>
            <a:off x="10369550" y="2862263"/>
            <a:ext cx="194468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Subdirección de Finanzas</a:t>
            </a:r>
          </a:p>
        </p:txBody>
      </p:sp>
      <p:sp>
        <p:nvSpPr>
          <p:cNvPr id="3140" name="Line 40"/>
          <p:cNvSpPr>
            <a:spLocks noChangeShapeType="1"/>
          </p:cNvSpPr>
          <p:nvPr/>
        </p:nvSpPr>
        <p:spPr bwMode="auto">
          <a:xfrm>
            <a:off x="10153650" y="3798888"/>
            <a:ext cx="0" cy="187166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1" name="Line 24"/>
          <p:cNvSpPr>
            <a:spLocks noChangeShapeType="1"/>
          </p:cNvSpPr>
          <p:nvPr/>
        </p:nvSpPr>
        <p:spPr bwMode="auto">
          <a:xfrm>
            <a:off x="10153650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2" name="Line 24"/>
          <p:cNvSpPr>
            <a:spLocks noChangeShapeType="1"/>
          </p:cNvSpPr>
          <p:nvPr/>
        </p:nvSpPr>
        <p:spPr bwMode="auto">
          <a:xfrm>
            <a:off x="10153650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3" name="Line 24"/>
          <p:cNvSpPr>
            <a:spLocks noChangeShapeType="1"/>
          </p:cNvSpPr>
          <p:nvPr/>
        </p:nvSpPr>
        <p:spPr bwMode="auto">
          <a:xfrm>
            <a:off x="9001125" y="2501900"/>
            <a:ext cx="2376488" cy="1588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4" name="Line 24"/>
          <p:cNvSpPr>
            <a:spLocks noChangeShapeType="1"/>
          </p:cNvSpPr>
          <p:nvPr/>
        </p:nvSpPr>
        <p:spPr bwMode="auto">
          <a:xfrm>
            <a:off x="10153650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5" name="Line 24"/>
          <p:cNvSpPr>
            <a:spLocks noChangeShapeType="1"/>
          </p:cNvSpPr>
          <p:nvPr/>
        </p:nvSpPr>
        <p:spPr bwMode="auto">
          <a:xfrm>
            <a:off x="10153650" y="3798888"/>
            <a:ext cx="1223963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6" name="Line 40"/>
          <p:cNvSpPr>
            <a:spLocks noChangeShapeType="1"/>
          </p:cNvSpPr>
          <p:nvPr/>
        </p:nvSpPr>
        <p:spPr bwMode="auto">
          <a:xfrm>
            <a:off x="11377613" y="3294063"/>
            <a:ext cx="1587" cy="5048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7" name="Line 40"/>
          <p:cNvSpPr>
            <a:spLocks noChangeShapeType="1"/>
          </p:cNvSpPr>
          <p:nvPr/>
        </p:nvSpPr>
        <p:spPr bwMode="auto">
          <a:xfrm>
            <a:off x="9001125" y="2501900"/>
            <a:ext cx="1588" cy="11525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8" name="Line 40"/>
          <p:cNvSpPr>
            <a:spLocks noChangeShapeType="1"/>
          </p:cNvSpPr>
          <p:nvPr/>
        </p:nvSpPr>
        <p:spPr bwMode="auto">
          <a:xfrm>
            <a:off x="11377613" y="2501900"/>
            <a:ext cx="0" cy="360363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9" name="Text Box 53">
            <a:hlinkClick r:id="rId28" action="ppaction://hlinksldjump"/>
          </p:cNvPr>
          <p:cNvSpPr txBox="1">
            <a:spLocks noChangeArrowheads="1"/>
          </p:cNvSpPr>
          <p:nvPr/>
        </p:nvSpPr>
        <p:spPr bwMode="auto">
          <a:xfrm>
            <a:off x="8064500" y="4086225"/>
            <a:ext cx="194468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Recursos Humanos</a:t>
            </a:r>
          </a:p>
        </p:txBody>
      </p:sp>
      <p:sp>
        <p:nvSpPr>
          <p:cNvPr id="3150" name="Text Box 53">
            <a:hlinkClick r:id="rId29" action="ppaction://hlinksldjump"/>
          </p:cNvPr>
          <p:cNvSpPr txBox="1">
            <a:spLocks noChangeArrowheads="1"/>
          </p:cNvSpPr>
          <p:nvPr/>
        </p:nvSpPr>
        <p:spPr bwMode="auto">
          <a:xfrm>
            <a:off x="8064500" y="5454650"/>
            <a:ext cx="194468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Depto. Asuntos </a:t>
            </a:r>
          </a:p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Jurídicos</a:t>
            </a:r>
          </a:p>
        </p:txBody>
      </p:sp>
      <p:sp>
        <p:nvSpPr>
          <p:cNvPr id="3151" name="Text Box 53">
            <a:hlinkClick r:id="rId30" action="ppaction://hlinksldjump"/>
          </p:cNvPr>
          <p:cNvSpPr txBox="1">
            <a:spLocks noChangeArrowheads="1"/>
          </p:cNvSpPr>
          <p:nvPr/>
        </p:nvSpPr>
        <p:spPr bwMode="auto">
          <a:xfrm>
            <a:off x="8064500" y="4733925"/>
            <a:ext cx="194468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Informática y </a:t>
            </a:r>
            <a:r>
              <a:rPr lang="es-MX" sz="1100" b="1" dirty="0">
                <a:solidFill>
                  <a:schemeClr val="tx1"/>
                </a:solidFill>
              </a:rPr>
              <a:t>Sistemas</a:t>
            </a:r>
          </a:p>
        </p:txBody>
      </p:sp>
      <p:sp>
        <p:nvSpPr>
          <p:cNvPr id="3152" name="Line 40"/>
          <p:cNvSpPr>
            <a:spLocks noChangeShapeType="1"/>
          </p:cNvSpPr>
          <p:nvPr/>
        </p:nvSpPr>
        <p:spPr bwMode="auto">
          <a:xfrm>
            <a:off x="7848600" y="3654425"/>
            <a:ext cx="0" cy="20161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3" name="Line 24"/>
          <p:cNvSpPr>
            <a:spLocks noChangeShapeType="1"/>
          </p:cNvSpPr>
          <p:nvPr/>
        </p:nvSpPr>
        <p:spPr bwMode="auto">
          <a:xfrm>
            <a:off x="7848600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4" name="Line 24"/>
          <p:cNvSpPr>
            <a:spLocks noChangeShapeType="1"/>
          </p:cNvSpPr>
          <p:nvPr/>
        </p:nvSpPr>
        <p:spPr bwMode="auto">
          <a:xfrm>
            <a:off x="7848600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5" name="Line 24"/>
          <p:cNvSpPr>
            <a:spLocks noChangeShapeType="1"/>
          </p:cNvSpPr>
          <p:nvPr/>
        </p:nvSpPr>
        <p:spPr bwMode="auto">
          <a:xfrm>
            <a:off x="7848600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6" name="Line 24"/>
          <p:cNvSpPr>
            <a:spLocks noChangeShapeType="1"/>
          </p:cNvSpPr>
          <p:nvPr/>
        </p:nvSpPr>
        <p:spPr bwMode="auto">
          <a:xfrm>
            <a:off x="7848600" y="3654425"/>
            <a:ext cx="1152525" cy="1588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pic>
        <p:nvPicPr>
          <p:cNvPr id="3157" name="Picture 88" descr="C:\Users\lic.Noe\Documents\LOGOS 2015-2021\Logo Cobach.jp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288" y="288925"/>
            <a:ext cx="1558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801688" y="1935163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93750" y="423068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01175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47700" y="2501900"/>
            <a:ext cx="113061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Acordar con el Director de Planeación y Evaluación los asuntos de su competencia y los demás que le sean encomendados;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coordinar, vigilar y controlar internamente el desarrollo de las actividades que correspondan a cada una de las funciones administrativas que le son inherentes, para fortalecer y elevar la imagen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Editar los informes de actividades para su adecuada difusión a través de publicaciones mensuales, electrónicas e impresas;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políticas en materia de imagen y difusión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asesoría técnica y/o apoyo en materia de comunicación social a las unidades administrativas que pertenezcan a éste organismo, así como a los planteles adscritos al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el impacto de las políticas de imagen y difusión institucional del Colegio, y proponer las medidas y mecanismos tendientes a su fortalecimiento;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00050" y="4797425"/>
            <a:ext cx="11337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boletines informativos de las funciones del Colegio, y difundirlos a la comunidad en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divulgación en forma de las actividades académicas, administrativas, culturales y deportivas a través del órgano informativo del Colegio y demás medios internos de comunicación;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monitoreo en los medios de comunicación sobre temas relacionados con los objetivos del Colegio para su análisis y toma de decisiones;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materiales audiovisuales e impresos para difundir la oferta educativa del Colegio y los servicios adicionales para los estudiantes;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programa de difusión de la oferta educativa para la captación de alumnos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las políticas de mejoramiento institucional vinculadas a la difusión, y establecer criterios que favorezcan las relaciones humanas de la Institución ante los organismos públicos y privados;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842345" y="428625"/>
            <a:ext cx="54467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 Carlos Fernando Ortiz Zúñiga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4087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Difusión Institucional</a:t>
            </a:r>
          </a:p>
        </p:txBody>
      </p:sp>
      <p:pic>
        <p:nvPicPr>
          <p:cNvPr id="1229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0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20725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522288" y="4435475"/>
            <a:ext cx="31003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4213" y="2474913"/>
            <a:ext cx="109807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establecer las normas, las políticas y los lineamientos generales para el desarrollo de las actividades de los departamentos que integran la Dirección Académica, considerando la política educativa nacional;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previo acuerdo con el C. Director General, el programa anual de necesidades en material de consumo, equipo y servicios requeridos para el funcionamiento de los departamentos que la integran, conforme a las políticas y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las unidades administrativas que la integran, se realicen de acuerdo con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relación con instituciones educativas y organismos públicos y privados, a fin de mantener intercambios académicos, culturales y deportivos;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los criterios, mecanismos y estudios que permitan efectuar mejoras en los programas y en las actividades, como resultado de las evaluaciones de las áreas que integran a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55638" y="4946650"/>
            <a:ext cx="105775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el perfil del Bachiller;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las actividades de actualización y formación docente para mejorar la calidad de la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Orientar y asesorar académicamente a profesores de los Planteles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la labor docente, así como los planes y programas de estudio, técnicas y métodos de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Implantar un sistema de seguimiento de programas que permitan conocer el avance docente y el aprovechamiento de los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organizar en coordinación con las otras áreas las reuniones de evaluación y planeación semestral con directores de plantel;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162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Mtra. Alejandra Salgado Romero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816350" y="763588"/>
            <a:ext cx="42433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Cargo: Directora Académica</a:t>
            </a:r>
          </a:p>
        </p:txBody>
      </p:sp>
      <p:pic>
        <p:nvPicPr>
          <p:cNvPr id="1332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901700" y="1935163"/>
            <a:ext cx="21256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38188" y="43021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855663" y="2430463"/>
            <a:ext cx="11098212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Participar en las políticas educativas y normatividad oficial para supervisar y vigilar que el desarrollo de las funciones de los jefes de departamento del área académica, sean acordes a dichos lineamientos, de acuerdo a las leyes federales y locales, al Plan Estatal de Desarrollo, al Plan Institucional de Desarrollo, al Programa Operativo Anual y a los propios programas de trabajo calendarizados de los departamentos;</a:t>
            </a:r>
            <a:endParaRPr lang="es-ES" sz="1200">
              <a:solidFill>
                <a:schemeClr val="tx1"/>
              </a:solidFill>
            </a:endParaRP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y coadyuvar en la planeación, desarrollo y ejecución de los programas de trabajo de los departamentos que integran la Dirección Académica, a fin de que se cumplan eficientemente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elaboración, desarrollo y ejecución de los proyectos académicos especiales que contribuyan a elevar los índices de calidad de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lineamientos y definir las políticas para eficientar y elevar el perfil del Bachiller;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criterios y coadyuvar en la evaluación permanente de la labor docente, así como en la adecuada ejecución de los planes y programas de estudio, técnicas y métodos de enseñanza;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9826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797300" y="774700"/>
            <a:ext cx="56356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Subdirector de Coordinación Académica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792163" y="4733925"/>
            <a:ext cx="1116171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oportunamente en los planteles escolares los planes, programas, políticas y lineamientos sobre la educación media superior, implementados por la Federación y 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Vigilar, controlar y evaluar eficientemente los sistemas y métodos de enseñanza aplicados por los docentes en los planteles escolares, y proponer las medidas correctivas en caso de incumplimiento eficiente;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Revisar, aprobar y supervisar las plantillas docentes de acuerdo con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continuamente los resultados derivados de los planes y programas anuales calendarizados de actividades de los departamentos adscritos a su responsabilidad, y proponer las medidas correctivas a sus titulares en caso de incumplimiento eficiente a dichos programas;</a:t>
            </a:r>
          </a:p>
        </p:txBody>
      </p:sp>
      <p:pic>
        <p:nvPicPr>
          <p:cNvPr id="1434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01700" y="1854200"/>
            <a:ext cx="21256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11213" y="3941763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536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63600" y="2286000"/>
            <a:ext cx="110172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 documentación y supervisar la correcta aplicación en planteles de los planes y programas de estudio, así como el seguimiento y evaluación de la práctica docente de los diferentes núcleos del plan de estudios (núcleo básico, formación para el trabajo, formación propedéutica y actividades de extensión cultural y deportiva) en las diferentes modalidades (escolarizada, semiescolarizada y EMSAD);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evaluar los planes y programas de estudio en general, acorde a los objetivos y las políticas de la Dirección General de Bachillerato, al enfoque de competencias, de género, atendiendo a la diversidad e interculturalidad;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estudios de factibilidad que nos permitan actualizar la oferta educativa en el núcleo de formación propedéutica, con la finalidad de garantizar al alumno los conocimientos y habilidades para su inserción en el nivel superior;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921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Mariela Claudia Alarcón Albarrán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1609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Apoyo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Evaluación de la Práctica Docente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576263" y="4375150"/>
            <a:ext cx="114490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periódicamente mediante un proceso institucional, los planes y programas de estudio, con el apoyo del personal docente, las academias y cuerpos colegiados expertos, a efecto de realizar las propuestas de adiciones que favorezca su actualización;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elaboración de los elementos y mecanismos de apoyo a planes y programas que favorezcan el autoestudio, como planes semestrales, instrumentos de evaluación, cuaderno de trabajo del alumno y del maestro, libros de textos, etc.;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elaboración de programas para las capacitaciones específicas, así como en la conformación del material didáctico de apoyo y tramitar su distribución en planteles, de  acuerdo con los lineamientos y las normas establecidas;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cursos y conferencias relacionados con las opciones de capacitación para el trabajo;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Gestionar la adquisición de material y equipo indispensable para el óptimo funcionamiento de los talleres de capacitación;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coordinar y supervisar las actividades de Orientación Educativa, Vocacional y Profesiográfica y de Apoyo Didáctico;</a:t>
            </a:r>
          </a:p>
        </p:txBody>
      </p:sp>
      <p:pic>
        <p:nvPicPr>
          <p:cNvPr id="1536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792163" y="1925638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38188" y="40862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638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2138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métodos, estrategias y elaboración de documentos para la orientación, capacitación y formación del personal académico, administrativo, directivo y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elaboración de material didáctico destinado a la superación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proyectos tendientes a mejorar la organización, operación y evaluación del proceso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el intercambio de programas de capacitación con el Colegio de Bachilleres de la Ciudad de México, con los Colegios del interior de la República y con otras instituciones del nivel medio superior y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y proponer las normas y los lineamientos para el diseño, operación y evaluación de los programas de formación y actualización de profesores en sus modalidades: intersemestrales  y continuos;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7700" y="45180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relaciones con las autoridades de planteles sede de los eventos, para la obtención del apoyo logístico y coordinar el desarrollo de los cursos que forman el programa;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Controlar y vigilar la actualización del archivo de cursos, registro de profesores y resguardo de documentos originales de material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actualizada la base de datos que señale el perfil académico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los apoyos ante la Federación y las instituciones de educación superior para implementar un programa de titulación en el nivel de licenciatura, así como estudios de postgrado;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acciones que nos permitan la actualización y experiencia profesional de los docentes que imparten los contenidos de las capacitaciones, para mejorar la formación de los alumnos en este componente;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958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Adriana Reynoso Godoy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5483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Capacitación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Formación Docente</a:t>
            </a:r>
          </a:p>
        </p:txBody>
      </p:sp>
      <p:pic>
        <p:nvPicPr>
          <p:cNvPr id="1639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9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801688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08025" y="4230688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741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84200" y="4719638"/>
            <a:ext cx="115855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los jóvenes que realizan estudios fuera del Sistema Educativo Nacional, en base a la validez oficial que les emite la Secretaría de Educación Guerrero.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Dictaminar y elaborar la autorización de convalidación de ciclos escolares, con base a la normatividad y lineamientos emitidos por la Secretaria de Educación Pública;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a través de la Dirección Académica, las modificaciones, derogaciones y disposiciones al Reglamento General de Inscripciones, Reinscripciones y Evaluaciones estableciendo las políticas y los procedimientos para mejorar la labor administrativa en esta área;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de acuerdo con las políticas y los lineamientos establecidos, la expedición de los certificados de estudio, diplomas de capacitación, duplicados, certificados parciales, constancias y demás documentos oficiales, que soliciten los alumnos del Colegio como parte de los servicios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20725" y="2214563"/>
            <a:ext cx="11088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y supervisar que el registro y control escolar se desarrollen de acuerdo con las normas, procedimientos, políticas, programas, metas y objetivos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procedimientos y lineamientos para el desarrollo de las actividades de registro y control escolar, acordes con los servicios educativos proporcionados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coordinar los procesos de registro de los aspirantes a primer ingreso y de reingreso;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que los movimientos de altas y bajas de los alumnos en planteles, se realicen conforme a las normas, los lineamientos y los procedimientos establecidos y de acuerdo con el reglamento respectivo;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actualizado el banco central de datos de evaluaciones, llevando a cabo las medidas de seguridad establecidas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Analizar, validar y aprobar la portabilidad de estudios, en base al libre tránsito de alumnos y a la normatividad de la Secretaría de Educación Pública, al interior del subsistema y entre subsistemas.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2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Ma. Anel Analco Amaro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1588" y="774700"/>
            <a:ext cx="58150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Control Escolar</a:t>
            </a:r>
          </a:p>
        </p:txBody>
      </p:sp>
      <p:pic>
        <p:nvPicPr>
          <p:cNvPr id="1741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24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762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0850" y="43021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843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04825" y="23574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y supervisar la elaboración de los criterios de acceso, aplicación y evaluación del examen de ingreso, permanencia y egreso de los estudiantes, estableciendo acciones para elevar los indicadores académicos y comunicar los resultados a las instancias educativas pertinentes;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instrumentos de evaluación que arroje información relevante de acuerdo al contexto de los alumnos de nuevo ingreso, para fortalecer su preparación integral, canalizando los resultados a los departamentos que correspondan;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aplicar, supervisar y evaluar los instrumentos y mecanismos de aprendizaje con un enfoque en competencias;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Proponer, derivado de la evaluación de los aprendizajes, al Departamento de Capacitación y Formación Docente la elaboración de un programa de actualización de la práctica educativa;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acciones correctivas, mediante el diseño de cursos propedéuticos y de nivelación entre otros, dando seguimiento a los alumnos con menor desempeño académico para mejorar el perfil de egreso;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4500" y="4676775"/>
            <a:ext cx="11796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el trabajo de la aplicación de las pruebas académicas externas (ENLACE y PISA, entre otras) y difundir sus resultados a la comunidad bachiller, promoviendo estrategias que propicien la mejora continua de los resultados;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procesar, aplicar y evaluar el examen de ingreso al bachillerato (EXAMI-GRO), así como el instrumento de diagnóstico para alumnos de nuevo ingreso a la educación superior (IDANIES-GRO);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desarrollar las acciones tendientes a la preparación y selección de alumnos para participar en los concursos de conocimiento a nivel regional, estatal y región sur-sureste;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mecanismos que tiendan a fortalecer y elevar cognoscitivamente a los alumnos y vigilar los instrumentos y técnicas de enseñanza-aprendizaje de los planteles más alejados;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4281361" y="428625"/>
            <a:ext cx="421560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err="1" smtClean="0">
                <a:solidFill>
                  <a:srgbClr val="0033CC"/>
                </a:solidFill>
              </a:rPr>
              <a:t>Rubicelia</a:t>
            </a:r>
            <a:r>
              <a:rPr lang="es-MX" b="1" dirty="0" smtClean="0">
                <a:solidFill>
                  <a:srgbClr val="0033CC"/>
                </a:solidFill>
              </a:rPr>
              <a:t> Moro López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3822700" y="774700"/>
            <a:ext cx="5516563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Evaluación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de Competencias Estudiantiles</a:t>
            </a:r>
          </a:p>
        </p:txBody>
      </p:sp>
      <p:pic>
        <p:nvPicPr>
          <p:cNvPr id="1844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80168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38188" y="38703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946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644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4490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planeación, el desarrollo y evaluación de los programas culturales y deportivos, se realicen de acuerdo con los objetivos y políticas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organizar, dirigir y supervisar las actividades de promoción cultural y deportiva de los diferentes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coordinar el funcionamiento de los clubes artísticos y deportivos de los planteles y el impacto de ellos ante la comunidad en la cual se ubican cada uno de los planteles del 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ejecutar y evaluar los resultados de torneos regionales en diferentes categorías y disciplinas del deporte y la cultura;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documentar la creación de círculos de lectura en los planteles escolares y retomar los relatos populares de la comunidad, a fin de elaborar cuadernillos de difusión de la cultura local;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68300" y="4302125"/>
            <a:ext cx="1201737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los planteles escolares del Colegio, círculos de expresión cultural y cuidado de la salud, con un enfoque holista;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pertinentes para la dotación de material cultural y/o deportivo, con base a las necesidades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 y llevar a cabo eventos culturales y deportivos con la planta docente, personal administrativo y alumnado;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al Departamento de Formación y Capacitación Docente los cursos de instrucción a los profesores que imparten las asignaturas y clubes de Educación Física y Educación Artística;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el apoyo del Departamento de Recursos Materiales y Servicios la preparación logística de los eventos institucionales en que esté el Director General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60994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 </a:t>
            </a:r>
            <a:r>
              <a:rPr lang="es-MX" b="1" dirty="0">
                <a:solidFill>
                  <a:srgbClr val="0033CC"/>
                </a:solidFill>
              </a:rPr>
              <a:t>Selene Mateos Morales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111511" y="774700"/>
            <a:ext cx="6753610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Jefa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Vinculación Académica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1946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88963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31800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048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68300" y="4518025"/>
            <a:ext cx="1201737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las acciones para lograr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para el programa de seguimiento de egresados y utilizar sus resultados para conocer los límites que dificultan su ingreso y permanencia al nivel superior, a efecto de proponer las acciones correctivas que mejoren su perfil de egreso;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establecer los instrumentos de trabajo y el software para el procesamiento de la información del Programa de Egresados;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Rediseñar el programa de seguimiento a egresados y vigilar el cumplimiento de su estructura operativa, a fin de garantizar la participación eficiente de quienes lo ejecuten;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Readecuar e institucionalizar el Programa Escuela para Padres con la finalidad de que se desarrolle en todos los planteles y promover en los centros escolares la capacitación del personal responsable para su ejecución;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instrumentos procedentes para la operación, seguimiento y evaluación del Programa Escuela para Padres, tales como directorio, encuestas, trípticos, así como visitas en caso de riesgo, entre otros;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31800" y="21415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convenios de coordinación con las autoridades en materia de salud, cultura, deporte y seguridad para favorecer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Regular la conformación y funcionamiento de la Fundación del Colegio de Bachilleres, y coadyuvar con la misma a la obtención de elementos y mecanismos de fortalecimiento material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un programa de vinculación con las instituciones públicas, privadas y los sectores social y productivo, para la obtención de apoyos educativos y para mejorar la calidad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las condiciones y seguimiento del impacto derivado de la prestación del servicio social, a cargo de los prestadores de instituciones externas dentro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un análisis regional para la selección o modificación de las capacitaciones específicas, de acuerdo a la necesidad social de la región donde están ubicados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168650" y="414338"/>
            <a:ext cx="6008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Luis Alejandro Alcaraz Espinoza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168650" y="774700"/>
            <a:ext cx="6440576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Extensión y Eventos</a:t>
            </a:r>
          </a:p>
          <a:p>
            <a:pPr eaLnBrk="1" hangingPunct="1"/>
            <a:r>
              <a:rPr lang="es-MX" sz="2000" dirty="0" smtClean="0">
                <a:solidFill>
                  <a:srgbClr val="000000"/>
                </a:solidFill>
              </a:rPr>
              <a:t>Institucionales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048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150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estrategias de formación para el uso de las TIC’s y el equipo informático en los planteles a efecto de que alumnos, docentes y administrativos puedan desarrollar competencias en este campo;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apertura de espacios de investigación en la inserción de tecnologías educativas y su impacto en el proceso de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Facilitar y difundir el intercambio de experiencias en la aplicación de nuevas tecnologías y su aplicación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los avances e innovaciones tecnológicas educativas publicadas por dependencias y organismos nacionales e internacionales, con la finalidad de aplicar las que mejor solucionen las necesidades de la institución;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Proponer, establecer, desarrollar y realimentar el Bachillerato General en su modalidad virtual basado en un modelo pertinente que atienda a las necesidades de educación media superior en 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sus acciones con los diferentes departamentos del organismo para garantizar un seguimiento eficiente de la modalidad virtual, evitando una separación entre éste y el resto de las modalidades, favoreciendo el libre tránsito de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portal académico donde se realimenten materiales de estudio, así como ofrecer servicios en línea: consulta de contenidos, asesorías, tutorías, capacitación, foros, blogs, vínculos de interés académico, entre otros;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las estrategias apropiadas para ofrecer capacitación constante a los usuarios del portal académico;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equipo de diseñadores de actividades instruccionales, que a su vez revisen los materiales educativos generados para su consulta en línea; así como también de desarrolladores de material audiovisual y multimedios;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752975" y="428625"/>
            <a:ext cx="3527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Anel Sotelo Bello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894138" y="774700"/>
            <a:ext cx="60563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Educación Virtual</a:t>
            </a:r>
          </a:p>
        </p:txBody>
      </p:sp>
      <p:pic>
        <p:nvPicPr>
          <p:cNvPr id="2151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419475" y="428625"/>
            <a:ext cx="6518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Juan Carlos Martínez Otero Gallegos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921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722313" y="4375150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4101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2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16350" y="768350"/>
            <a:ext cx="6108700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>
                <a:solidFill>
                  <a:schemeClr val="tx1"/>
                </a:solidFill>
              </a:rPr>
              <a:t>Director General del Colegio de Bachilleres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701675" y="1881188"/>
            <a:ext cx="257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792163" y="2430463"/>
            <a:ext cx="110172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Presentar periódicamente a la H. Junta Directiva el informe de resultados del Colegio, incluyendo el ejercicio presupuestal, así como los estados financieros correspondientes;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Suscribir las Condiciones Generales de Trabajo que regulen las relaciones laborales del Colegio con sus trabajadores;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 y dirigir la enseñanza impartida por el Colegio en sus modalidades, conforme a las políticas y lineamientos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Expedir los documentos que certifiquen los estudios realizados en el Colegio y otorgar diplomas conforme a las disposiciones internas;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Someter a consideración de la H. Junta Directiva, la reglamentación para el cobro de cuotas por servicios;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Desarrollar y coordinar las funciones de información y vinculación con instituciones, funcionarios y grupos sociales externos al Colegio, con el fin de que los objetivos, funciones y servicios sean promovidos;</a:t>
            </a: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647700" y="4878388"/>
            <a:ext cx="120173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>
              <a:buFont typeface="Times New Roman" pitchFamily="18" charset="0"/>
              <a:buChar char="-"/>
            </a:pPr>
            <a:r>
              <a:rPr lang="es-ES" sz="1200">
                <a:solidFill>
                  <a:schemeClr val="tx1"/>
                </a:solidFill>
              </a:rPr>
              <a:t> Analizar y aprobar los documentos normativos para la edificación académica y administrativa, a fin de contribuir al desarrollo armónico, eficiente y eficaz de las funciones, así como al logro de los objetivos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los recursos humanos, financieros, materiales y técnicos del Colegio de Bachilleres de acuerdo con lo establecido por la H. Junta Directiva, las disposiciones del  - Ejecutivo del Estado y los lineamientos federales;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y aprobar los programas de apoyo y supervisión académica a los Planteles;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Celebrar convenios con otras Instituciones Públicas o Privadas, que tiendan a fortalecer el Organismo y la vinculación académica;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Vigilar el cumplimiento del Estatuto General, Reglamentos, Planes, Programas de Estudio y demás normas y disposiciones del Colegio;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410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720725" y="1854200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92163" y="43640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76263" y="4873625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las solicitudes de los estudiantes en materia de desarrollo integral y canalizarlas al área correspondiente;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Atender, dirigir y organizar las actividades de supervisión en los planteles de los servicios bibliotecarios;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adquisición de nuevos títulos y material videográfico para actualizar el acervo de las bibliotecas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 y coordinar las actividades eficientes de bibliotecas;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7700" y="2430463"/>
            <a:ext cx="113776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los convenios que se suscriban con las instituciones de educación superior para obtener becas para los alumnos egresados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las acciones resolutivas derivadas de la evaluación del contexto de los alumnos para focalizar los programas a desarrollar;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becas de Educación Media Superior, implementado por la Secretaría de Educación Pública, buscando los objetivos y metas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Aprobar y supervisar la asignación de becas económicas para los hijos de trabajadores del Colegio, que realizan estudios en instituciones de educación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seguro de vida y contra accidentes de la comunidad estudiantil;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dar seguimiento al Programa de Becas Oportunidades, a fin de contribuir y apoyar económicamente a la comunidad estudiantil en extrema pobreza, para evitar la deserción escolar y asegurar su permanencia;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2465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Sergia Marín de Jesús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6350" y="823913"/>
            <a:ext cx="51101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Servicios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Estudiantiles</a:t>
            </a:r>
          </a:p>
        </p:txBody>
      </p:sp>
      <p:pic>
        <p:nvPicPr>
          <p:cNvPr id="2253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355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con autorización del Director General, ante la Fundación, Secretaría de Finanzas y Administración del Gobierno del Estado y la Secretaría de Educación Pública, la obtención de las ministraciones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mensualmente o cuando así lo solicite el Director General, los informes contables pormenorizados del gasto realizado, así como los movimientos de personal y de recursos materiales efectuados;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recursos financieros al personal administrativo y docente que los requiera y justifique, así como supervisar la buena administración de ellos;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formal desempeño del personal adscrito a su Dirección, impulsándolos a obtener resultados positivos;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dirigir y controlar las funciones de control de los recursos financieros, del análisis y desarrollo de sistemas computacionales, de control y desarrollo de personal y de programación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funciones de los Departamentos que la integran, se realicen de acuerdo con los objetivos y las políticas institucionales, de los recursos humanos y de los recursos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para su autorización el programa anual de  necesidades de instalación de equipo y material de consumo requerido por las áreas que la integran, para el desarrollo de sus funciones, conforme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oportunamente al Director de Planeación y Evaluación, para su análisis, aprobación y trámite correspondiente, el presupuesto general del Colegio de forma anual;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la información financiera que le sea solicitada por las áreas administrativas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341813" y="428625"/>
            <a:ext cx="32908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Omar Soto Díaz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113213" y="774700"/>
            <a:ext cx="380841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Director Administrativo</a:t>
            </a:r>
          </a:p>
        </p:txBody>
      </p:sp>
      <p:pic>
        <p:nvPicPr>
          <p:cNvPr id="2356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458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y registrar en nóminas los movimientos de personal tales como altas, bajas, cambios, así como considerar la información que se deriva de las prestaciones que tiene autorizadas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discrecionalmente el control permanente del archivo de expedientes del personal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Ajustar los tabuladores de sueldos y salarios conforme a lo autorizado;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y orientar a los trabajadores sobre dudas en los movimientos administrativos del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y tramitar los servicios y prestaciones conforme a los ordenamientos legales aplicables en materia laboral vigentes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y controlar las prestaciones y los servicios que se otorgan a los trabajadores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Conocer y aplicar las disposiciones expedidas por dependencias normativas en materia de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un sistema de reclutamiento que permita satisfacer las necesidades de personal que requiera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Preparar y presentar al Director Administrativo, un calendario anual de capacitación, actualización y desarrollo del personal de las oficinas centrales del Colegio y desarrollar su ejecución oportuna;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trámites para la contratación y promoción del personal administrativo del Colegio de acuerdo con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Impartir pláticas introductoras de información general acerca de la institución al personal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Detectar y atender las necesidades de capacitación y desarrollo del personal administrativo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916363" y="428625"/>
            <a:ext cx="4897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C.P. Wendy Carachuri Ramírez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313113" y="774700"/>
            <a:ext cx="6511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Recursos Humanos</a:t>
            </a:r>
          </a:p>
        </p:txBody>
      </p:sp>
      <p:pic>
        <p:nvPicPr>
          <p:cNvPr id="2458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560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visitas a los diversos planteles del Colegio, a fin de atender la problemática laboral y demás asuntos legales, procurando su solución inmediata;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la regularización de la propiedad de los bienes inmuebles integrándolos al patrimonio del Colegio, anteponiendo los intereses de éste y vigilar el control y actualización de esos bienes;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los contratos y convenios que las diversas áreas del Colegio requieran, procurando revistan la formalidad legal y vigilar su ejecución oportuna;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Instrumentar, revisar y renovar en el tiempo procedente, los contratos y convenios que se tengan suscritos con los ayuntamientos municipales y los planteles escolares por cooperación e incorporación, buscando el mejoramiento de éstos;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Intervenir eficientemente en los juicios del orden civil, laboral, administrativos, penales, fiscales y de amparo, verificando el estado que guardan los mismos sin descuidar los tiempos que se tienen legalmente para su desarrollo, cuidando los intereses del Colegio;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las acciones jurídicas se realicen de acuerdo con los objetivos y políticas del colegio, buscando su eficiencia, protección y mejoramiento institucional y dar respuesta oportuna a las consultas que en materia jurídico-contencioso le formulen las áreas;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y fundamentar los procedimientos en la elaboración de actas administrativas  de los asuntos generales y en lo específico tratándose de sanciones a los trabajadores administrativos y académicos que infrinjan la normatividad y turnarlas para el procedimiento correspondiente a la Contraloría Interna, o en su caso, tramitar la rescisión del contrato laboral;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Opinar ante su superior jerárquico y/o ante el Director General de la procedencia de las solicitudes presentadas por el personal administrativo y académico, relacionadas con las condiciones laborales especificadas en el Reglamento Interior de Trabajo;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4478338" y="428625"/>
            <a:ext cx="39318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Diana de O Jiménez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126644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Asuntos Jurídicos</a:t>
            </a:r>
          </a:p>
        </p:txBody>
      </p:sp>
      <p:pic>
        <p:nvPicPr>
          <p:cNvPr id="2560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36625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662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Reportar oportunamente las fallas detectadas en el equipo de cómputo y proponer  los métodos y mecanismos de solución;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procesamiento de la información académica y administrativa, buscando una mejor toma de decisiones y la autorización de los procesos;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técnica y operativamente a todas las áreas del Colegio, en el análisis, el diseño, la programación, las pruebas y la implantación de los diferentes sistemas computacionales;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la utilización del equipo de cómputo cumpliendo con las normas operativas y de seguridad, de acuerdo con los programas de trabajo y con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Investigar técnica y operativamente las innovaciones en materia de sistemas y procesos electrónicos y adaptarlos a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oportuna, eficientemente y con amabilidad a las oficinas centrales y planteles escolares en materia de informática, y prestar la ayuda que se requiera para el mantenimiento de las terminales de cómputo instaladas en cada uno de ellos;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los sistemas y procedimientos de computación al programa de trabajo autorizado y a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coordinación con las áreas y planteles, las políticas de mejoramiento de los sistemas y programas informáticos que requieran para la eficiente operación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Diseñar, actualizar y controlar a través de un catalogo general, las diferentes formas impresas elaboradas en el sistema de computación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estudios sobre sistemas de computación para la administración eficaz y oportuna de los recursos humanos en cuanto a pago por servicios devengados, así como el mejoramiento del registro académico y control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estudios funcionales y racionalizados de nuevos programas de computación tendientes al ahorro de los recursos humanos y encaminados al mejoramiento administrativo;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898900" y="428625"/>
            <a:ext cx="46704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Dionicio Santiago García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168650" y="774700"/>
            <a:ext cx="664368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Informática y Sistemas</a:t>
            </a:r>
          </a:p>
        </p:txBody>
      </p:sp>
      <p:pic>
        <p:nvPicPr>
          <p:cNvPr id="2663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765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supervisión de los sistemas de control contable, presupuestal y de recaudación, así como en los avances de presupuestos y movimientos de nóminas;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supervisión y validación de la información contable, financiera y presupuestal que se requiera;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registro del ejercicio de las partidas presupuestales de acuerdo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revisión de los movimientos bancarios y estados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el cumplimiento de las actividades establecidas en la agenda de trabajo del Director Administrativo;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específicos que le sean solicitados por la Dirección Financiera;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los expedientes que se originen de la ejecución presupuestal y enriquecerlos con la información que fluya al respecto, para efectos de que en las prácticas de fiscalización y de auditoría, la información se presente oportunamente;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Vigilar y supervisar el desarrollo de las funciones de los jefes de departamento, a fin de que las acciones de éstos tiendan a generar ahorros significativos del presupuesto y sean acordes a las políticas que en materia financiera, dicta la Secretaría de Finanzas y Administración;</a:t>
            </a:r>
            <a:endParaRPr lang="es-ES" sz="1200">
              <a:solidFill>
                <a:schemeClr val="tx1"/>
              </a:solidFill>
            </a:endParaRP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planeación, desarrollo y ejecución del presupuesto asignado y de los recursos que se obtienen derivados de aranceles, a fin de que se cumplan eficientemente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Emitir las recomendaciones procedentes sobre planeación y ejecución del sistema presupuestal para cada una de las áreas administrativas y de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con la Contraloría Interna en la evaluación de la ejecución de los recursos financieros y contables del organismo, así como en la adecuada ejecución del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desarrollo de los trabajos que en materia financiera sean encomendados a los Departamentos que integran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47165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Miguel Ángel </a:t>
            </a:r>
            <a:r>
              <a:rPr lang="es-MX" b="1" dirty="0" err="1" smtClean="0">
                <a:solidFill>
                  <a:srgbClr val="0033CC"/>
                </a:solidFill>
              </a:rPr>
              <a:t>Memije</a:t>
            </a:r>
            <a:r>
              <a:rPr lang="es-MX" b="1" dirty="0" smtClean="0">
                <a:solidFill>
                  <a:srgbClr val="0033CC"/>
                </a:solidFill>
              </a:rPr>
              <a:t> Albarrán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8417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Subdirector de Finanzas</a:t>
            </a:r>
          </a:p>
        </p:txBody>
      </p:sp>
      <p:pic>
        <p:nvPicPr>
          <p:cNvPr id="2765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63600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923925" y="45799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867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871538" y="4946650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el retiro de las órdenes de pago del subsidio federal y estatal otorgado al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Asegurar el pago de sueldos al personal, manteniendo comunicación permanente con la Dirección Administrativa y supervisar el registro y control del ejercicio de plazas autorizadas presupuestalmente;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la elaboración de los estados financieros y demás informes internos y externos con los que debe cumplir el Colegio y presentarlos a las instancias normativas federales y estatales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cumplimiento de las obligaciones fiscales de seguridad social que afecten al Colegio como retenedor;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 las Oficinas de Control Presupuestal, Pagaduría y el pago al personal del Programa  Colegio de Bachilleres por Cooperación;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a la adecuada funcionalidad, disponibilidad, pago y registro de los recursos financieros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un control óptimo de los recursos humanos en cuanto a pago de nómina se refiere;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en coordinación con el Departamento de Planeación y Presupuesto, las necesidades financieras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proponer normas y procedimientos que regulen la administración de los Recursos Financieros del Colegio, considerando las disposiciones emitidas por las dependencias normativas, la Fundación y la Dirección General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Colaborar con la Dirección de Planeación y Evaluación en el diseño y conformación del anteproyecto y modificaciones del presupuesto; la evaluación programática y el registro oportuno de los ingresos propios; así como regular el ejercicio del presupuesto autorizado de acuerdo con las políticas, lineamientos y procedimientos establecidos;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827463" y="428625"/>
            <a:ext cx="546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C.P. Ma. del Socorro Abarca Calvo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455988" y="774700"/>
            <a:ext cx="65357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Recursos Financieros</a:t>
            </a:r>
          </a:p>
        </p:txBody>
      </p:sp>
      <p:pic>
        <p:nvPicPr>
          <p:cNvPr id="2868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970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las declaraciones de impuestos y del Instituto de Seguridad y Servicios Sociales de los Trabajadores del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Cubrir las obligaciones fiscales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Verificar que los cheques que se expidan cumplan con los requisitos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la veracidad de la información y documentos contables que proporcionen las diferentes áreas;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los movimientos diarios de Bancos;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Informar periódicamente a su superior jerárquico sobre el impacto presupuestal en materia de contabilidad, y sugerir y presentar las mejores alternativas para su mejoramiento;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oportunamente los datos que la Dirección de Planeación y Evaluación le solicite para el sistema de información institucional;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derivadas de la contabilidad presupuestal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Instrumentar y dar seguimiento al sistema de contabilidad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oportunamente los movimientos contables de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revisar la situación financiera de la institución mediante la formulación de los mecanismos contables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supervisar  los sistemas y procedimientos contables y de control;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procedimientos funcionales para el manejo ágil de la información contable que proporcionan los planteles y oficinas centrales;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79725" y="428625"/>
            <a:ext cx="71897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Ma. Concepción Elena Romero Rodríguez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508275" y="774700"/>
            <a:ext cx="54927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Jefa del Departamento de Contabilidad</a:t>
            </a:r>
          </a:p>
        </p:txBody>
      </p:sp>
      <p:pic>
        <p:nvPicPr>
          <p:cNvPr id="2970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307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supervisar la elaboración del inventario de entrada y salida del almacén;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dar seguimiento oportuno al sistema de inventario de bienes muebles propiedad del organismo, ubicados tanto en oficinas centrales como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Otorgar oportunamente a cada uno de los servidores públicos del organismo, el resguardo de los bienes muebles adscritos a ellos, y hacerlos responsables de su pérdida o deterioro intencional;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el orden y control sistemático de expedientes relativos a las adquisiciones, resguardos e inventario de los bienes muebles;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comunicación constante con el personal responsable de la Secretaría de Finanzas y Administración, a efecto de recibir información sobre los sistemas y métodos de control, resguardo e inventario de mobiliario y aplicarlos oportunamente al organismo;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el proceso operativo de la administración de los recursos materiales y servicios generales que se proporcionen en el área a su cargo, de acuerdo con las políticas y los lineamientos establecidos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 y supervisar los servicios de intendencia, mensajería, vigilancia, jardinería, correspondencia, impresión, mantenimiento, almacén, limpieza, transporte y otros que requieran las áreas del Colegio para su 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de operación de los servicios generales y asesorar y vigilar permanentemente a los responsables de los mismos en los planteles sobre su aplicación;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conforme a las características del Colegio, los ajustes a las disposiciones que sobre la administración de recursos materiales se expidan por las dependencias normativas;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los elementos del proceso operativo de los programas de trabajo del área, a fin de elevar la eficiencia administrativa y apoyar la toma de decisiones;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090988" y="414338"/>
            <a:ext cx="41894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José Godínez Tacuba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3887788" y="774700"/>
            <a:ext cx="51514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Recursos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 Materiales y Servicios</a:t>
            </a:r>
          </a:p>
        </p:txBody>
      </p:sp>
      <p:pic>
        <p:nvPicPr>
          <p:cNvPr id="307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701675" y="2741613"/>
            <a:ext cx="11414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Gracias por entrar al Organigrama</a:t>
            </a:r>
          </a:p>
          <a:p>
            <a:pPr algn="ctr" eaLnBrk="1" hangingPunct="1"/>
            <a:endParaRPr lang="es-MX" sz="4400">
              <a:solidFill>
                <a:srgbClr val="0033CC"/>
              </a:solidFill>
            </a:endParaRPr>
          </a:p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del </a:t>
            </a:r>
            <a:r>
              <a:rPr lang="es-MX" sz="4400">
                <a:solidFill>
                  <a:srgbClr val="FF0000"/>
                </a:solidFill>
              </a:rPr>
              <a:t>Colegio de Bachilleres del Edo. de Gro.</a:t>
            </a:r>
          </a:p>
        </p:txBody>
      </p:sp>
      <p:pic>
        <p:nvPicPr>
          <p:cNvPr id="3174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163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0363" y="40036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269163"/>
            <a:ext cx="30194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3045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coordinación con la Contraloría General del Estado para la óptima operación del Sistema Estatal de Control y Evaluación;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Someter a la consideración del titular del organismo todos los asuntos relacionados con el área a su cargo y mantenerlo informado permanentemente, respecto de las funciones realizadas en los plazos y términos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y programar un sistema de revisión de nóminas y expedientes de personal y financieros, así como a los planes y programas de trabajo para determinar la ejecución y aplicación eficiente de los recursos, e informar oportunamente al Director General y al Director Administrativo sobre las observaciones que detecte;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y verificar que los estados financieros estén formulados de acuerdo con las normas de información financiera aplicables;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Verificar en coordinación con el Departamento de Evaluación e Innovación, que las unidades administrativas del Colegio de Bachilleres cumplan con sus funciones asignadas, de acuerdo a los Manuales de Organización y de Procedimientos;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00050" y="4446588"/>
            <a:ext cx="116967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adecuado uso e inventario actualizado de los bienes muebles e inmuebles del Colegio de Bachilleres, y establecer un sistema de control interno de resguardo;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se cumpla con el tabulador de sueldos;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adquisición de bienes y servicios se realice dentro de la normatividad establecida y conforme a las disposiciones legales;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Programar y desarrollar la práctica de auditorias financieras y administrativas en las oficinas centrales y en los planteles escolares, debiendo integrar oportunamente los expedientes por responsabilidad administrativa en caso de detectar anomalías e incumplimiento a la Ley Número 674 de Responsabilidades de los Servidores Públicos;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Iniciar el procedimiento administrativo cuando se presente una queja o denuncia formulada en contra del personal del Colegio de Bachilleres que incurra en responsabilidades administrativas, debiendo seguir el procedimiento conforme a la Ley Número 674 de Responsabilidades de los Servidores Públicos del Estado de Guerrero;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3384550" y="428625"/>
            <a:ext cx="5068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Roberto F. Rodríguez Justo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6814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Cargo: Contralor Interno</a:t>
            </a:r>
          </a:p>
        </p:txBody>
      </p:sp>
      <p:pic>
        <p:nvPicPr>
          <p:cNvPr id="51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887788" y="484188"/>
            <a:ext cx="57134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Adriana Leticia Armenta Adame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7788" y="839788"/>
            <a:ext cx="540067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Directora de Planeación y Evaluación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Planear, organizar y presupuestar los recursos financieros de la institución;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y programación del presupuesto anual de ingresos y egresos; establecer las normas y los lineamientos para su operación;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Asesorar y capacitar al personal del Colegio de Bachilleres para la elaboración del ante-proyecto del presupuesto;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Integrar el anteproyecto del presupuesto global y el Programa de Inversión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Realizar las modificaciones presupuestales derivadas de la variación de los recursos solicitados y autorizados;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Gestionar de acuerdo a las normas establecidas por las autoridades competentes, los recursos para atender el crecimiento de la matricula escolar;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institucional del Colegio, de acuerdo con las políticas generales y los lineamientos establecidos por la Dirección General;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integración de los programas estratégicos de la institución en coordinación con las diversas áreas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oportunamente ante las diversas áreas del organismo, la elaboración del Programa Operativo Anual y los programas de trabajo calendarizados por cada una de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procesos para obtener la autorización y ejecución de los programas de inversión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Establecer, desarrollar y vigilar las políticas que en materia de modernización administrativa se requieran para mayor eficiencia de las acciones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dirigir y controlar las funciones de organización y métodos administrativos, así como actualizar permanentemente y vigilar el cumplimiento de la normatividad administrativa;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promover las normas y lineamientos para mejorar la operación de los Planteles;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615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01663" y="2016125"/>
            <a:ext cx="21256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31800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20725" y="2501900"/>
            <a:ext cx="100139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Formular conjuntamente con las diversas áreas administrativas de la Dirección General, los objetivos, políticas, planes, programas y proyectos de desarrollo institucional;</a:t>
            </a:r>
            <a:endParaRPr lang="es-ES_tradnl" sz="1200">
              <a:solidFill>
                <a:schemeClr val="tx1"/>
              </a:solidFill>
            </a:endParaRP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y actualización del Plan Institucional de Desarrollo;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Establecer las bases para la elaboración de los programas de trabajo de las unidades administrativas y para los planes de mejora continua de los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Verificar la elaboración de los programas de trabajo específicos de las unidades administrativas de acuerdo al PID;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de los Programas Operativos Anuales;</a:t>
            </a:r>
            <a:endParaRPr lang="es-MX" sz="1500">
              <a:solidFill>
                <a:srgbClr val="00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71950" y="428625"/>
            <a:ext cx="3484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Jorge León Ávila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337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Planeación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Programación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576263" y="4733925"/>
            <a:ext cx="1094581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y gestionar el Programa General de obra para mejorar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Integrar el inventario de la infraestructura de los planteles del Colegio;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Establecer las guías, manuales y reglamentos para el uso y conservación de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Diseñar y operar el sistema de asignación de metas;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Coordinar la elaboración de los Programas Operativos Anuales;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los estudios de factibilidad para la creación, oficialización o conversión de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Desarrollar las acciones para atender el crecimiento de la matricula escolar;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717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22300" y="4595813"/>
            <a:ext cx="31003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813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Desarrollar modelos y técnicas de análisis estadísticos a fin de estudiar el comportamiento de los servicios educativos proporcionados por el Colegio para apoyar la toma de decisiones;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Proponer los lineamientos y mecanismos necesarios para la captación de la información estadística de las diferentes áreas del Colegio;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Establecer las líneas de investigación necesarias para generar las propuestas de solución que favorezcan el servicio educativo;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las áreas especializadas los procesos de investigación que sean necesarios para la interpretación de la información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estudios comparados en materia de indicadores con instituciones estatales, nacionales e internacionales, para conocer nuestras fortalezas y debilidades en esta materia;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4200" y="5094288"/>
            <a:ext cx="12017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operar el sistema integral de indicadores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la variación de los indicadores institucionales al término de cada semestre o ciclo escolar para su análisis y consideración por parte de las áreas competentes;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semestralmente en coordinación con todas las áreas administrativas del Colegio, la Estadística Básica de la Institución con los datos más relevantes;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Recopilar la información para el llenado de los formatos de estadística de inicio y fin de cursos y presentarlos a las autoridades educativas competentes;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810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Maclovio López Carrasco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825875" y="823913"/>
            <a:ext cx="53197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Estadística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Investigación</a:t>
            </a:r>
          </a:p>
        </p:txBody>
      </p:sp>
      <p:pic>
        <p:nvPicPr>
          <p:cNvPr id="820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22313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111601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los instrumentos para medir el desempeño de las unidades administrativas y el personal que labora en ellas, en coordinación con el - Departamento de Organización y Procesos Administrativos;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con la participación de las áreas administrativas respectivas los contenidos de los planes y programas de trabajo y gestionar ante el - Departamento de Recursos Humanos los cursos que sean necesarios para la capacitación y actualización del personal técnico y directivo;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funcionamiento de los centros de trabajo y áreas administrativas de acuerdo a los programas de trabajo calendarizados de cada una, e informar oportunamente de sus resultados a su superioridad y a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recopilación e instrumentación formal de los planes y programas anuales de trabajo calendarizados de cada una de las unidades administrativas y ponerla a la consideración del Director de Planeación y Evaluación para su evaluación correspondiente;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84200" y="47339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diseñar en coordinación con el Departamento de Planeación y Programación, los métodos y normas de evaluación para los planes y programas de trabajo del Colegio, a fin de lograr direccionalidad en el cumplimiento de metas;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Concentrar y analizar los informes de actividades mensuales que le hagan llegar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las reuniones periódicas de evaluación que se realicen con lo distintos niveles jerárquicos de la estructura orgánica para verificar el cumplimiento de sus programas de funciones;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de ejecución del Plan Institucional de Desarrollo de acuerdo a los términos que este señale;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las dificultades para el cumplimiento de metas y proponer los medios de innovación para mejorar la eficacia;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periódicos para las sesiones de la H. Junta Directiva y de las autoridades estatales y federales que los soliciten;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017963" y="428625"/>
            <a:ext cx="476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Rodolfo Figueroa Juárez 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32288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Evaluación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Innovación</a:t>
            </a:r>
          </a:p>
        </p:txBody>
      </p:sp>
      <p:pic>
        <p:nvPicPr>
          <p:cNvPr id="922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792163" y="19986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49288" y="42195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04825" y="2430463"/>
            <a:ext cx="99139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ejercicio presupuestal asignado a los centros de trabajo y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el anteproyecto de presupuesto de egresos del Organismo por modalidad y fuente de financiamiento;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e instrumentar debidamente el presupuesto anual de egresos, conforme a los objetivos, políticas, planes y programas de trabajo de las diversas unidades administrativas y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permanentemente los resultados del ejercicio presupuestal a cargo de las unidades administrativas del Colegio y los planteles y emitir las recomendaciones procedentes para lograr la eficiencia en sus resultados;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de acuerdo con los informes presentados por el Departamento de Recursos Financieros, el comportamiento del Programa Operativo Anual, así como el ejercicio del presupuesto, a fin de proponer las medidas correctivas o modificaciones programáticas presupuestarias;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00050" y="4591050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Integrar los Anteproyectos de Presupuesto Global y del Programa de Inversiones del Colegio, conjuntamente con las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las modificaciones presupuestales que soliciten las áreas administrativas y los Planteles del Colegio a diferentes programas y proponer la autorización de los que se estimen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generales para la elaboración de los anteproyectos de presupuesto, de conformidad con los lineamientos establecidos por la Secretaría de Finanzas y Administración, así como las que señale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las políticas y acciones procedentes para gestionar oportunamente la obtención de recursos federales y estatales;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Propiciar los lineamientos de obtención, control, ejecución y evaluación del presupuesto autorizado y asignado;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mecanismos de control y eficiencia en la aplicación presupuestal a cargo de las diversas áreas administrativas y los planteles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975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Yénifer Valdovinos Berber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744913" y="774700"/>
            <a:ext cx="5699989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Presupuesto</a:t>
            </a:r>
          </a:p>
        </p:txBody>
      </p:sp>
      <p:pic>
        <p:nvPicPr>
          <p:cNvPr id="1024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76263" y="1638300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49288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903538" y="2257425"/>
            <a:ext cx="52070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04825" y="1998663"/>
            <a:ext cx="9713913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políticas y los lineamientos para la realización de estudios de organización y modernización administrativa, así como de procedimientos administrativos que contribuyan al logro de los objetivos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el registro y control de la normatividad administrativa aprobada por la H. Junta Directiva y la Dirección General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de acuerdo con las políticas y programas de modernización administrativa, establecidos por el gobierno estatal, los cambios estructurales, legales, funcionales y operacionales de la institución;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Supervisar que el crecimiento de las áreas responda a las necesidades reales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instrumentar y dar seguimiento a los procesos administrativos licitatorios, conforme a la Ley de Adquisiciones, Arrendamientos y Servicios del Sector Público y la Ley de Administración de Recursos Materiales del Estado de Guerrero;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ámbito de su competencia, en coordinación con el Departamento de Informática y sistemas, en la realización de las funciones derivadas de la </a:t>
            </a:r>
            <a:r>
              <a:rPr lang="es-MX" sz="1200">
                <a:solidFill>
                  <a:schemeClr val="tx1"/>
                </a:solidFill>
              </a:rPr>
              <a:t>Ley Número 374 de Transparencia y Acceso a la Información Pública del Estado de Guerrero</a:t>
            </a:r>
            <a:r>
              <a:rPr lang="es-ES" sz="1200">
                <a:solidFill>
                  <a:schemeClr val="tx1"/>
                </a:solidFill>
              </a:rPr>
              <a:t>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82600" y="4733925"/>
            <a:ext cx="120173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en su caso proponer los proyectos de reglamentación interna de las oficinas centrales y de los plantes escolares, así como verificar su vigencia;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modificaciones necesarias a la organización interna, y atender las que formule la Junta Directiva, así como los criterios adoptados por el Director General, que apoyados en las necesidades del servicio impliquen cambios en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Implementar, desarrollar y actualizar los procedimientos y métodos administrativos, que permitan al Colegio elevar su eficiencia y eficacia para el logro de los objetivos propuestos;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mecanismos y políticas de innovación en materia de organización y procesos administrativos, adaptándolos a las necesidades del Colegio y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4316413" y="428625"/>
            <a:ext cx="3892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Noé Bustamante B.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3816350" y="750888"/>
            <a:ext cx="56118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Organización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Procesos Administrativos</a:t>
            </a:r>
          </a:p>
        </p:txBody>
      </p:sp>
      <p:pic>
        <p:nvPicPr>
          <p:cNvPr id="11274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5041</TotalTime>
  <Words>8464</Words>
  <Application>Microsoft Office PowerPoint</Application>
  <PresentationFormat>Personalizado</PresentationFormat>
  <Paragraphs>501</Paragraphs>
  <Slides>29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lic.Noe</cp:lastModifiedBy>
  <cp:revision>276</cp:revision>
  <cp:lastPrinted>2011-05-17T16:56:53Z</cp:lastPrinted>
  <dcterms:created xsi:type="dcterms:W3CDTF">2010-10-27T17:35:15Z</dcterms:created>
  <dcterms:modified xsi:type="dcterms:W3CDTF">2017-04-21T17:15:25Z</dcterms:modified>
</cp:coreProperties>
</file>