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71" r:id="rId5"/>
    <p:sldId id="269" r:id="rId6"/>
    <p:sldId id="279" r:id="rId7"/>
    <p:sldId id="281" r:id="rId8"/>
    <p:sldId id="259" r:id="rId9"/>
    <p:sldId id="260" r:id="rId10"/>
    <p:sldId id="273" r:id="rId11"/>
    <p:sldId id="278" r:id="rId12"/>
    <p:sldId id="277" r:id="rId13"/>
    <p:sldId id="262" r:id="rId14"/>
    <p:sldId id="263" r:id="rId15"/>
    <p:sldId id="267" r:id="rId16"/>
    <p:sldId id="264" r:id="rId17"/>
    <p:sldId id="265" r:id="rId18"/>
    <p:sldId id="266" r:id="rId19"/>
    <p:sldId id="272" r:id="rId20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01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01" autoAdjust="0"/>
    <p:restoredTop sz="94095"/>
  </p:normalViewPr>
  <p:slideViewPr>
    <p:cSldViewPr snapToGrid="0" snapToObjects="1">
      <p:cViewPr>
        <p:scale>
          <a:sx n="296" d="100"/>
          <a:sy n="296" d="100"/>
        </p:scale>
        <p:origin x="-136" y="-5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tableStyles" Target="tableStyles.xml" /><Relationship Id="rId3" Type="http://schemas.openxmlformats.org/officeDocument/2006/relationships/slide" Target="slides/slide2.xml" /><Relationship Id="rId21" Type="http://schemas.openxmlformats.org/officeDocument/2006/relationships/notesMaster" Target="notesMasters/notesMaster1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viewProps" Target="view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presProps" Target="presProp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handoutMaster" Target="handoutMasters/handoutMaster1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A7CAAA-CA60-EC4A-90E5-C6BA8BEC61B6}" type="datetime1">
              <a:rPr lang="es-MX" smtClean="0"/>
              <a:t>15/11/2022</a:t>
            </a:fld>
            <a:endParaRPr lang="es-ES_tradnl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95355D-34CA-634C-B90F-7B5CBE6F7727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81564698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2F44D-CD27-DE40-A165-07F3C7CA6A74}" type="datetime1">
              <a:rPr lang="es-MX" smtClean="0"/>
              <a:t>15/11/2022</a:t>
            </a:fld>
            <a:endParaRPr lang="es-ES_tradnl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FFE388-8A06-0141-9169-463E0D6532AA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75796741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 /><Relationship Id="rId1" Type="http://schemas.openxmlformats.org/officeDocument/2006/relationships/notesMaster" Target="../notesMasters/notesMaster1.xml" 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 /><Relationship Id="rId1" Type="http://schemas.openxmlformats.org/officeDocument/2006/relationships/notesMaster" Target="../notesMasters/notesMaster1.xml" 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FFE388-8A06-0141-9169-463E0D6532AA}" type="slidenum">
              <a:rPr lang="es-ES_tradnl" smtClean="0"/>
              <a:t>1</a:t>
            </a:fld>
            <a:endParaRPr lang="es-ES_tradnl" dirty="0"/>
          </a:p>
        </p:txBody>
      </p:sp>
      <p:sp>
        <p:nvSpPr>
          <p:cNvPr id="5" name="Marcador de encabezado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Marcador de fecha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6A880187-38A9-7B42-B16F-51560BF0F692}" type="datetime1">
              <a:rPr lang="es-MX" smtClean="0"/>
              <a:t>15/11/2022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442605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FFE388-8A06-0141-9169-463E0D6532AA}" type="slidenum">
              <a:rPr lang="es-ES_tradnl" smtClean="0"/>
              <a:t>3</a:t>
            </a:fld>
            <a:endParaRPr lang="es-ES_tradnl" dirty="0"/>
          </a:p>
        </p:txBody>
      </p:sp>
      <p:sp>
        <p:nvSpPr>
          <p:cNvPr id="5" name="Marcador de encabezado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Marcador de fecha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4D5431BD-99AE-3D4A-ADCB-AE7F595595F6}" type="datetime1">
              <a:rPr lang="es-MX" smtClean="0"/>
              <a:t>15/11/2022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0226533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FFE388-8A06-0141-9169-463E0D6532AA}" type="slidenum">
              <a:rPr lang="es-ES_tradnl" smtClean="0"/>
              <a:t>8</a:t>
            </a:fld>
            <a:endParaRPr lang="es-ES_tradnl" dirty="0"/>
          </a:p>
        </p:txBody>
      </p:sp>
      <p:sp>
        <p:nvSpPr>
          <p:cNvPr id="5" name="Marcador de encabezado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Marcador de fecha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331DCC28-6857-0B40-9A35-D2ECE2B1BECF}" type="datetime1">
              <a:rPr lang="es-MX" smtClean="0"/>
              <a:t>15/11/2022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6908904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encabezad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5" name="Marcador de fech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82F44D-CD27-DE40-A165-07F3C7CA6A74}" type="datetime1">
              <a:rPr lang="es-MX" smtClean="0"/>
              <a:t>15/11/2022</a:t>
            </a:fld>
            <a:endParaRPr lang="es-ES_tradnl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FE388-8A06-0141-9169-463E0D6532AA}" type="slidenum">
              <a:rPr lang="es-ES_tradnl" smtClean="0"/>
              <a:t>9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206702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encabezad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5" name="Marcador de fech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82F44D-CD27-DE40-A165-07F3C7CA6A74}" type="datetime1">
              <a:rPr lang="es-MX" smtClean="0"/>
              <a:t>15/11/2022</a:t>
            </a:fld>
            <a:endParaRPr lang="es-ES_tradnl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FE388-8A06-0141-9169-463E0D6532AA}" type="slidenum">
              <a:rPr lang="es-ES_tradnl" smtClean="0"/>
              <a:t>10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5768898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encabezad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5" name="Marcador de fech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82F44D-CD27-DE40-A165-07F3C7CA6A74}" type="datetime1">
              <a:rPr lang="es-MX" smtClean="0"/>
              <a:t>15/11/2022</a:t>
            </a:fld>
            <a:endParaRPr lang="es-ES_tradnl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FE388-8A06-0141-9169-463E0D6532AA}" type="slidenum">
              <a:rPr lang="es-ES_tradnl" smtClean="0"/>
              <a:t>11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8617223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encabezad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5" name="Marcador de fech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82F44D-CD27-DE40-A165-07F3C7CA6A74}" type="datetime1">
              <a:rPr lang="es-MX" smtClean="0"/>
              <a:t>15/11/2022</a:t>
            </a:fld>
            <a:endParaRPr lang="es-ES_tradnl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FE388-8A06-0141-9169-463E0D6532AA}" type="slidenum">
              <a:rPr lang="es-ES_tradnl" smtClean="0"/>
              <a:t>12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6822356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encabezad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FFE388-8A06-0141-9169-463E0D6532AA}" type="slidenum">
              <a:rPr lang="es-ES_tradnl" smtClean="0"/>
              <a:t>17</a:t>
            </a:fld>
            <a:endParaRPr lang="es-ES_tradnl" dirty="0"/>
          </a:p>
        </p:txBody>
      </p:sp>
      <p:sp>
        <p:nvSpPr>
          <p:cNvPr id="6" name="Marcador de fecha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9A312495-BA92-7045-8A44-61F4CE1FFC81}" type="datetime1">
              <a:rPr lang="es-MX" smtClean="0"/>
              <a:t>15/11/2022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864502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encabezad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5" name="Marcador de fech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82F44D-CD27-DE40-A165-07F3C7CA6A74}" type="datetime1">
              <a:rPr lang="es-MX" smtClean="0"/>
              <a:t>15/11/2022</a:t>
            </a:fld>
            <a:endParaRPr lang="es-ES_tradnl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FE388-8A06-0141-9169-463E0D6532AA}" type="slidenum">
              <a:rPr lang="es-ES_tradnl" smtClean="0"/>
              <a:t>19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192115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F3CF1-3745-8949-86A0-1994D027CA36}" type="datetime1">
              <a:rPr lang="es-MX" smtClean="0"/>
              <a:t>15/11/2022</a:t>
            </a:fld>
            <a:endParaRPr lang="es-ES_tradnl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52AD3-9009-4B47-8FD2-4BF50A8771A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49591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E39DE-C54B-CE48-AC80-43A7D1088810}" type="datetime1">
              <a:rPr lang="es-MX" smtClean="0"/>
              <a:t>15/11/2022</a:t>
            </a:fld>
            <a:endParaRPr lang="es-ES_tradnl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52AD3-9009-4B47-8FD2-4BF50A8771A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926099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61063-C2F4-9143-83C7-6625B763F8CB}" type="datetime1">
              <a:rPr lang="es-MX" smtClean="0"/>
              <a:t>15/11/2022</a:t>
            </a:fld>
            <a:endParaRPr lang="es-ES_tradnl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52AD3-9009-4B47-8FD2-4BF50A8771A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82894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BB2E8-2516-CB4A-9B52-721D4F8515BD}" type="datetime1">
              <a:rPr lang="es-MX" smtClean="0"/>
              <a:t>15/11/2022</a:t>
            </a:fld>
            <a:endParaRPr lang="es-ES_tradnl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52AD3-9009-4B47-8FD2-4BF50A8771A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974885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5F36-8C06-FB4A-8B7B-B1DD19403028}" type="datetime1">
              <a:rPr lang="es-MX" smtClean="0"/>
              <a:t>15/11/2022</a:t>
            </a:fld>
            <a:endParaRPr lang="es-ES_tradnl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52AD3-9009-4B47-8FD2-4BF50A8771A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753771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53FE6-1CB5-B740-AA6F-7CEB12BFDB5E}" type="datetime1">
              <a:rPr lang="es-MX" smtClean="0"/>
              <a:t>15/11/2022</a:t>
            </a:fld>
            <a:endParaRPr lang="es-ES_tradnl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52AD3-9009-4B47-8FD2-4BF50A8771A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426242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5B6D2-726A-BB4A-84FE-4CE062EB73E0}" type="datetime1">
              <a:rPr lang="es-MX" smtClean="0"/>
              <a:t>15/11/2022</a:t>
            </a:fld>
            <a:endParaRPr lang="es-ES_tradnl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52AD3-9009-4B47-8FD2-4BF50A8771A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652490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Clic para editar título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438C-9F20-F743-8126-744B1CF58B14}" type="datetime1">
              <a:rPr lang="es-MX" smtClean="0"/>
              <a:t>15/11/2022</a:t>
            </a:fld>
            <a:endParaRPr lang="es-ES_tradnl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52AD3-9009-4B47-8FD2-4BF50A8771A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353138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A4921-CF1A-5F41-B9AD-B08207AE2156}" type="datetime1">
              <a:rPr lang="es-MX" smtClean="0"/>
              <a:t>15/11/2022</a:t>
            </a:fld>
            <a:endParaRPr lang="es-ES_tradnl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52AD3-9009-4B47-8FD2-4BF50A8771A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48426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009C1-AA34-EB45-9CA8-50BFB6F3507C}" type="datetime1">
              <a:rPr lang="es-MX" smtClean="0"/>
              <a:t>15/11/2022</a:t>
            </a:fld>
            <a:endParaRPr lang="es-ES_tradnl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52AD3-9009-4B47-8FD2-4BF50A8771A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968570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Clic para editar título</a:t>
            </a:r>
            <a:endParaRPr lang="es-ES_tradnl"/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6A6B8-7C10-D841-BA75-FCE8476ED685}" type="datetime1">
              <a:rPr lang="es-MX" smtClean="0"/>
              <a:t>15/11/2022</a:t>
            </a:fld>
            <a:endParaRPr lang="es-ES_tradnl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52AD3-9009-4B47-8FD2-4BF50A8771A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632672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4CC4C-53A9-0042-9259-ADACC5156B7D}" type="datetime1">
              <a:rPr lang="es-MX" smtClean="0"/>
              <a:t>15/11/2022</a:t>
            </a:fld>
            <a:endParaRPr lang="es-ES_tradnl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52AD3-9009-4B47-8FD2-4BF50A8771A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293153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2.png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2.xml" /><Relationship Id="rId5" Type="http://schemas.openxmlformats.org/officeDocument/2006/relationships/image" Target="../media/image3.png" /><Relationship Id="rId4" Type="http://schemas.openxmlformats.org/officeDocument/2006/relationships/image" Target="../media/image2.png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2.xml" /><Relationship Id="rId5" Type="http://schemas.openxmlformats.org/officeDocument/2006/relationships/image" Target="../media/image3.png" /><Relationship Id="rId4" Type="http://schemas.openxmlformats.org/officeDocument/2006/relationships/image" Target="../media/image2.png" 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2.xml" /><Relationship Id="rId5" Type="http://schemas.openxmlformats.org/officeDocument/2006/relationships/image" Target="../media/image3.png" /><Relationship Id="rId4" Type="http://schemas.openxmlformats.org/officeDocument/2006/relationships/image" Target="../media/image2.png" 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8.xml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2.png" 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9.xm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2.png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2.png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2.xml" /><Relationship Id="rId5" Type="http://schemas.openxmlformats.org/officeDocument/2006/relationships/image" Target="../media/image3.png" /><Relationship Id="rId4" Type="http://schemas.openxmlformats.org/officeDocument/2006/relationships/image" Target="../media/image2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3177" y="286480"/>
            <a:ext cx="3560571" cy="130786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uadroTexto 5"/>
          <p:cNvSpPr txBox="1"/>
          <p:nvPr/>
        </p:nvSpPr>
        <p:spPr>
          <a:xfrm>
            <a:off x="1137684" y="1646151"/>
            <a:ext cx="10166373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_tradnl" sz="3200" b="1" dirty="0"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s-ES_tradnl" sz="3200" b="1" dirty="0">
                <a:latin typeface="Arial" charset="0"/>
                <a:ea typeface="Arial" charset="0"/>
                <a:cs typeface="Arial" charset="0"/>
              </a:rPr>
              <a:t>Representación</a:t>
            </a:r>
            <a:r>
              <a:rPr lang="es-ES" sz="3200" b="1" dirty="0">
                <a:latin typeface="Arial" charset="0"/>
                <a:ea typeface="Arial" charset="0"/>
                <a:cs typeface="Arial" charset="0"/>
              </a:rPr>
              <a:t> del Poder Ejecutivo del Estado de Guerrero en la Ciudad de México.</a:t>
            </a:r>
            <a:endParaRPr lang="es-ES_tradnl" sz="3200" b="1" dirty="0">
              <a:latin typeface="Arial" charset="0"/>
              <a:ea typeface="Arial" charset="0"/>
              <a:cs typeface="Arial" charset="0"/>
            </a:endParaRPr>
          </a:p>
          <a:p>
            <a:pPr algn="ctr"/>
            <a:endParaRPr lang="es-ES_tradnl" sz="3200" b="1" dirty="0"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s-ES_tradnl" sz="4400" b="1" dirty="0">
                <a:latin typeface="Arial" charset="0"/>
                <a:ea typeface="Arial" charset="0"/>
                <a:cs typeface="Arial" charset="0"/>
              </a:rPr>
              <a:t> Cuadro General de Clasificación</a:t>
            </a:r>
            <a:r>
              <a:rPr lang="es-ES" sz="4400" b="1" dirty="0">
                <a:latin typeface="Arial" charset="0"/>
                <a:ea typeface="Arial" charset="0"/>
                <a:cs typeface="Arial" charset="0"/>
              </a:rPr>
              <a:t> Archivística-Catálogo de Disposición Documental, </a:t>
            </a:r>
            <a:r>
              <a:rPr lang="es-ES_tradnl" sz="4400" b="1" dirty="0">
                <a:latin typeface="Arial" charset="0"/>
                <a:ea typeface="Arial" charset="0"/>
                <a:cs typeface="Arial" charset="0"/>
              </a:rPr>
              <a:t>2022.</a:t>
            </a:r>
          </a:p>
          <a:p>
            <a:pPr algn="ctr"/>
            <a:endParaRPr lang="es-ES_tradnl" sz="3200" b="1" dirty="0"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7" name="Imagen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1496" y="6053558"/>
            <a:ext cx="10082561" cy="25098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52AD3-9009-4B47-8FD2-4BF50A8771A6}" type="slidenum">
              <a:rPr lang="es-ES_tradnl" smtClean="0"/>
              <a:t>1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219928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52AD3-9009-4B47-8FD2-4BF50A8771A6}" type="slidenum">
              <a:rPr lang="es-ES_tradnl" smtClean="0"/>
              <a:t>10</a:t>
            </a:fld>
            <a:endParaRPr lang="es-ES_tradnl" dirty="0"/>
          </a:p>
        </p:txBody>
      </p:sp>
      <p:sp>
        <p:nvSpPr>
          <p:cNvPr id="7" name="CuadroTexto 6"/>
          <p:cNvSpPr txBox="1"/>
          <p:nvPr/>
        </p:nvSpPr>
        <p:spPr>
          <a:xfrm>
            <a:off x="4574418" y="321920"/>
            <a:ext cx="63138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>
                <a:latin typeface="Arial" charset="0"/>
                <a:ea typeface="Arial" charset="0"/>
                <a:cs typeface="Arial" charset="0"/>
              </a:rPr>
              <a:t>Cuadro General de Clasificación</a:t>
            </a:r>
            <a:r>
              <a:rPr lang="es-ES" sz="2000" b="1" dirty="0">
                <a:latin typeface="Arial" charset="0"/>
                <a:ea typeface="Arial" charset="0"/>
                <a:cs typeface="Arial" charset="0"/>
              </a:rPr>
              <a:t> Archivística-Catálogo de Disposición Documental, </a:t>
            </a:r>
            <a:r>
              <a:rPr lang="es-ES_tradnl" sz="2000" b="1" dirty="0">
                <a:latin typeface="Arial" charset="0"/>
                <a:ea typeface="Arial" charset="0"/>
                <a:cs typeface="Arial" charset="0"/>
              </a:rPr>
              <a:t>2022.</a:t>
            </a:r>
            <a:r>
              <a:rPr lang="es-ES_tradnl" sz="2400" b="1" dirty="0">
                <a:latin typeface="Arial" charset="0"/>
                <a:ea typeface="Arial" charset="0"/>
                <a:cs typeface="Arial" charset="0"/>
              </a:rPr>
              <a:t>                                                                                                    </a:t>
            </a:r>
            <a:endParaRPr lang="es-ES_tradnl" sz="2400" dirty="0"/>
          </a:p>
        </p:txBody>
      </p:sp>
      <p:pic>
        <p:nvPicPr>
          <p:cNvPr id="8" name="Imagen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676" y="130700"/>
            <a:ext cx="2969979" cy="905322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n 8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676" y="6356350"/>
            <a:ext cx="9715209" cy="2509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6325" y="1234871"/>
            <a:ext cx="1352550" cy="461123"/>
          </a:xfrm>
          <a:prstGeom prst="rect">
            <a:avLst/>
          </a:prstGeom>
        </p:spPr>
      </p:pic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845951"/>
              </p:ext>
            </p:extLst>
          </p:nvPr>
        </p:nvGraphicFramePr>
        <p:xfrm>
          <a:off x="1011675" y="1196516"/>
          <a:ext cx="9715211" cy="5110026"/>
        </p:xfrm>
        <a:graphic>
          <a:graphicData uri="http://schemas.openxmlformats.org/drawingml/2006/table">
            <a:tbl>
              <a:tblPr/>
              <a:tblGrid>
                <a:gridCol w="583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52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6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87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00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35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05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918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891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261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1260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270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4323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555772">
                <a:tc gridSpan="13">
                  <a:txBody>
                    <a:bodyPr/>
                    <a:lstStyle/>
                    <a:p>
                      <a:pPr algn="ctr" fontAlgn="b"/>
                      <a:endParaRPr lang="es-ES_tradnl" sz="600" b="1" i="0" u="none" strike="noStrike" dirty="0">
                        <a:solidFill>
                          <a:srgbClr val="595959"/>
                        </a:solidFill>
                        <a:effectLst/>
                        <a:latin typeface="Arial" charset="0"/>
                      </a:endParaRPr>
                    </a:p>
                  </a:txBody>
                  <a:tcPr marL="6623" marR="6623" marT="66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419">
                <a:tc gridSpan="13">
                  <a:txBody>
                    <a:bodyPr/>
                    <a:lstStyle/>
                    <a:p>
                      <a:pPr algn="l" fontAlgn="ctr"/>
                      <a:r>
                        <a:rPr lang="es-ES_tradnl" sz="600" b="1" i="0" u="none" strike="noStrike">
                          <a:solidFill>
                            <a:srgbClr val="595959"/>
                          </a:solidFill>
                          <a:effectLst/>
                          <a:latin typeface="Arial" charset="0"/>
                        </a:rPr>
                        <a:t>FONDO: REPRESENTACIÓN DEL PODER EJECUTIVO DEL ESTADO DE GUERRERO EN LA CIUDAD DE MÉXICO.</a:t>
                      </a:r>
                    </a:p>
                  </a:txBody>
                  <a:tcPr marL="6623" marR="6623" marT="66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71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_tradn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CUADRO GENERAL DE CLASIFICACIÓN ARCHIVÍSTICA</a:t>
                      </a:r>
                    </a:p>
                  </a:txBody>
                  <a:tcPr marL="6623" marR="6623" marT="66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s-ES_tradn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CATÁLOGO DE DISPOSICÓN DOCUMENTAL</a:t>
                      </a:r>
                    </a:p>
                  </a:txBody>
                  <a:tcPr marL="6623" marR="6623" marT="66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38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ES_tradnl" sz="600" b="1" i="0" u="none" strike="noStrike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NIVELES DE DESCRIPCIÓN DOCUMENTAL</a:t>
                      </a:r>
                    </a:p>
                  </a:txBody>
                  <a:tcPr marL="6623" marR="6623" marT="66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ES_tradnl" sz="3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VALOR DOCUMENTAL</a:t>
                      </a:r>
                    </a:p>
                  </a:txBody>
                  <a:tcPr marL="6623" marR="6623" marT="66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ES_tradnl" sz="3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PLAZOS DE CONSERVACIÓN EN AÑOS.  </a:t>
                      </a:r>
                    </a:p>
                  </a:txBody>
                  <a:tcPr marL="6623" marR="6623" marT="66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_tradnl" sz="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DESTINO</a:t>
                      </a:r>
                    </a:p>
                  </a:txBody>
                  <a:tcPr marL="6623" marR="6623" marT="66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_tradnl" sz="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DOCUMENTOS DE ORIGEN</a:t>
                      </a:r>
                    </a:p>
                  </a:txBody>
                  <a:tcPr marL="6623" marR="6623" marT="66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_tradnl" sz="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DOCUMENTOS RELACIONADOS</a:t>
                      </a:r>
                    </a:p>
                  </a:txBody>
                  <a:tcPr marL="6623" marR="6623" marT="66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5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OBSERVACIONES</a:t>
                      </a:r>
                    </a:p>
                  </a:txBody>
                  <a:tcPr marL="6623" marR="6623" marT="66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81">
                <a:tc gridSpan="2"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_tradnl" sz="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TRÁMITE</a:t>
                      </a:r>
                    </a:p>
                  </a:txBody>
                  <a:tcPr marL="6623" marR="6623" marT="66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_tradnl" sz="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CONCENTRACIÓN</a:t>
                      </a:r>
                    </a:p>
                  </a:txBody>
                  <a:tcPr marL="6623" marR="6623" marT="66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_tradnl" sz="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HISTÓRICO</a:t>
                      </a:r>
                    </a:p>
                  </a:txBody>
                  <a:tcPr marL="6623" marR="6623" marT="66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_tradnl" sz="3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ARCHIVO DE CONCENTRACIÓN</a:t>
                      </a:r>
                    </a:p>
                  </a:txBody>
                  <a:tcPr marL="6623" marR="6623" marT="66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_tradnl" sz="300" b="1" i="0" u="none" strike="noStrike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ARCHIVO HISTÓRICO</a:t>
                      </a:r>
                    </a:p>
                  </a:txBody>
                  <a:tcPr marL="6623" marR="6623" marT="66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4488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CÓDIGO DE CLASIFICACIÓN </a:t>
                      </a:r>
                    </a:p>
                  </a:txBody>
                  <a:tcPr marL="6623" marR="6623" marT="66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600" b="1" i="0" u="none" strike="noStrike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SECCIÓN (C), SERIE (E), SUBSERIE (S)</a:t>
                      </a:r>
                    </a:p>
                  </a:txBody>
                  <a:tcPr marL="6623" marR="6623" marT="66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ADMINISTRATIVO</a:t>
                      </a:r>
                    </a:p>
                  </a:txBody>
                  <a:tcPr marL="6623" marR="6623" marT="66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LEGAL</a:t>
                      </a:r>
                    </a:p>
                  </a:txBody>
                  <a:tcPr marL="6623" marR="6623" marT="66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FISCAL-CONTABLE</a:t>
                      </a:r>
                    </a:p>
                  </a:txBody>
                  <a:tcPr marL="6623" marR="6623" marT="66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300" b="1" i="0" u="none" strike="noStrike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O:  ORIGINAL,     C: COPIA</a:t>
                      </a:r>
                    </a:p>
                  </a:txBody>
                  <a:tcPr marL="6623" marR="6623" marT="66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300" b="1" i="0" u="none" strike="noStrike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O:  ORIGINAL,     C: COPIA</a:t>
                      </a:r>
                    </a:p>
                  </a:txBody>
                  <a:tcPr marL="6623" marR="6623" marT="66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075">
                <a:tc>
                  <a:txBody>
                    <a:bodyPr/>
                    <a:lstStyle/>
                    <a:p>
                      <a:pPr algn="l" fontAlgn="ctr"/>
                      <a:r>
                        <a:rPr lang="is-I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2CE4S.3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Documentos de Respuesta a acuerdos ITAIGro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9661">
                <a:tc>
                  <a:txBody>
                    <a:bodyPr/>
                    <a:lstStyle/>
                    <a:p>
                      <a:pPr algn="l" fontAlgn="ctr"/>
                      <a:r>
                        <a:rPr lang="is-I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2CE5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_tradn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Actas Circunstanciadas de Verificaciones preliminares y finales del ITAIGro a las OT. 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075">
                <a:tc>
                  <a:txBody>
                    <a:bodyPr/>
                    <a:lstStyle/>
                    <a:p>
                      <a:pPr algn="l" fontAlgn="ctr"/>
                      <a:r>
                        <a:rPr lang="is-I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2CE6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Capacitaciones y Actualizaciones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075">
                <a:tc>
                  <a:txBody>
                    <a:bodyPr/>
                    <a:lstStyle/>
                    <a:p>
                      <a:pPr algn="l" fontAlgn="ctr"/>
                      <a:r>
                        <a:rPr lang="is-I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2CE6S.1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Documentos de Solicitudes de Capacitación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2075">
                <a:tc>
                  <a:txBody>
                    <a:bodyPr/>
                    <a:lstStyle/>
                    <a:p>
                      <a:pPr algn="l" fontAlgn="ctr"/>
                      <a:r>
                        <a:rPr lang="is-I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2CE6S.2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Documentos Invitación a Capacitación del Personal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2075">
                <a:tc>
                  <a:txBody>
                    <a:bodyPr/>
                    <a:lstStyle/>
                    <a:p>
                      <a:pPr algn="l" fontAlgn="ctr"/>
                      <a:r>
                        <a:rPr lang="is-I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2CE6S.3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Acuses de Constancias de Capacitación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4488">
                <a:tc>
                  <a:txBody>
                    <a:bodyPr/>
                    <a:lstStyle/>
                    <a:p>
                      <a:pPr algn="l" fontAlgn="ctr"/>
                      <a:r>
                        <a:rPr lang="is-I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2CE7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Claves de Acceso a Plataforma, Sistema y Sitios Web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2075">
                <a:tc>
                  <a:txBody>
                    <a:bodyPr/>
                    <a:lstStyle/>
                    <a:p>
                      <a:pPr algn="l" fontAlgn="ctr"/>
                      <a:r>
                        <a:rPr lang="is-I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2CE8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Claves de Acceso al Portal Único de Transparencia 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2075">
                <a:tc>
                  <a:txBody>
                    <a:bodyPr/>
                    <a:lstStyle/>
                    <a:p>
                      <a:pPr algn="l" fontAlgn="ctr"/>
                      <a:r>
                        <a:rPr lang="is-I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2CE9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Tabla de Aplicabilidad de las OT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2075">
                <a:tc>
                  <a:txBody>
                    <a:bodyPr/>
                    <a:lstStyle/>
                    <a:p>
                      <a:pPr algn="l" fontAlgn="ctr"/>
                      <a:r>
                        <a:rPr lang="is-I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2CE10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_tradn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Publicación de información en el SIPOT  y Portal de Transparencia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2075">
                <a:tc>
                  <a:txBody>
                    <a:bodyPr/>
                    <a:lstStyle/>
                    <a:p>
                      <a:pPr algn="l" fontAlgn="ctr"/>
                      <a:r>
                        <a:rPr lang="is-I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2CE10S.1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Comprobaciones de Carga SIPOT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2075">
                <a:tc>
                  <a:txBody>
                    <a:bodyPr/>
                    <a:lstStyle/>
                    <a:p>
                      <a:pPr algn="l" fontAlgn="ctr"/>
                      <a:r>
                        <a:rPr lang="is-I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2CE10S.2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Documentos de la SC y TG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2075">
                <a:tc>
                  <a:txBody>
                    <a:bodyPr/>
                    <a:lstStyle/>
                    <a:p>
                      <a:pPr algn="l" fontAlgn="ctr"/>
                      <a:r>
                        <a:rPr lang="is-I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2CE10S.3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Denuncias por incumplimiento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9661">
                <a:tc>
                  <a:txBody>
                    <a:bodyPr/>
                    <a:lstStyle/>
                    <a:p>
                      <a:pPr algn="l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3C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1" i="0" u="none" strike="noStrike"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DIRECCIÓN GENERAL DE VINCULACIÓN SOCIAL Y ATENCIÓN CIUDADANA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 consideración posterior del SIA Y GIA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3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O:  ORIGINAL,     C: COPIA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3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O:  ORIGINAL,     C: COPIA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4488">
                <a:tc>
                  <a:txBody>
                    <a:bodyPr/>
                    <a:lstStyle/>
                    <a:p>
                      <a:pPr algn="l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3C1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Direción de Gestión y Atención Ciudadana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2075">
                <a:tc>
                  <a:txBody>
                    <a:bodyPr/>
                    <a:lstStyle/>
                    <a:p>
                      <a:pPr algn="l" fontAlgn="ctr"/>
                      <a:r>
                        <a:rPr lang="is-I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3C2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Departamento de Atención Ciudadana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2075">
                <a:tc>
                  <a:txBody>
                    <a:bodyPr/>
                    <a:lstStyle/>
                    <a:p>
                      <a:pPr algn="l" fontAlgn="ctr"/>
                      <a:r>
                        <a:rPr lang="es-ES_tradn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3CE1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Requerimientos de Información 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2075">
                <a:tc>
                  <a:txBody>
                    <a:bodyPr/>
                    <a:lstStyle/>
                    <a:p>
                      <a:pPr algn="l" fontAlgn="ctr"/>
                      <a:r>
                        <a:rPr lang="is-I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3CE2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Registro de Requerimientos de Información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Digital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82075">
                <a:tc>
                  <a:txBody>
                    <a:bodyPr/>
                    <a:lstStyle/>
                    <a:p>
                      <a:pPr algn="l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3C3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Departamento de Actas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just" fontAlgn="ctr"/>
                      <a:r>
                        <a:rPr lang="es-ES_tradn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Canalizado a la Coordinación Técnica del Sistema Estatal del Registro Civil del Estado de Guerrero.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82075">
                <a:tc>
                  <a:txBody>
                    <a:bodyPr/>
                    <a:lstStyle/>
                    <a:p>
                      <a:pPr algn="l" fontAlgn="ctr"/>
                      <a:r>
                        <a:rPr lang="es-ES_tradn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3C3E1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Oficios de Solicitud de Verificación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82075">
                <a:tc>
                  <a:txBody>
                    <a:bodyPr/>
                    <a:lstStyle/>
                    <a:p>
                      <a:pPr algn="l" fontAlgn="ctr"/>
                      <a:r>
                        <a:rPr lang="is-I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3C3E2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Oficios de Solicitud de Constancia de Inexistencia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623" marR="6623" marT="662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623" marR="6623" marT="662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03595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52AD3-9009-4B47-8FD2-4BF50A8771A6}" type="slidenum">
              <a:rPr lang="es-ES_tradnl" smtClean="0"/>
              <a:t>11</a:t>
            </a:fld>
            <a:endParaRPr lang="es-ES_tradnl" dirty="0"/>
          </a:p>
        </p:txBody>
      </p:sp>
      <p:sp>
        <p:nvSpPr>
          <p:cNvPr id="7" name="CuadroTexto 6"/>
          <p:cNvSpPr txBox="1"/>
          <p:nvPr/>
        </p:nvSpPr>
        <p:spPr>
          <a:xfrm>
            <a:off x="4574418" y="321920"/>
            <a:ext cx="63138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>
                <a:latin typeface="Arial" charset="0"/>
                <a:ea typeface="Arial" charset="0"/>
                <a:cs typeface="Arial" charset="0"/>
              </a:rPr>
              <a:t>Cuadro General de Clasificación</a:t>
            </a:r>
            <a:r>
              <a:rPr lang="es-ES" sz="2000" b="1" dirty="0">
                <a:latin typeface="Arial" charset="0"/>
                <a:ea typeface="Arial" charset="0"/>
                <a:cs typeface="Arial" charset="0"/>
              </a:rPr>
              <a:t> Archivística-Catálogo de Disposición Documental, </a:t>
            </a:r>
            <a:r>
              <a:rPr lang="es-ES_tradnl" sz="2000" b="1" dirty="0">
                <a:latin typeface="Arial" charset="0"/>
                <a:ea typeface="Arial" charset="0"/>
                <a:cs typeface="Arial" charset="0"/>
              </a:rPr>
              <a:t>2022.</a:t>
            </a:r>
            <a:r>
              <a:rPr lang="es-ES_tradnl" sz="2400" b="1" dirty="0">
                <a:latin typeface="Arial" charset="0"/>
                <a:ea typeface="Arial" charset="0"/>
                <a:cs typeface="Arial" charset="0"/>
              </a:rPr>
              <a:t>                                                                                                    </a:t>
            </a:r>
            <a:endParaRPr lang="es-ES_tradnl" sz="2400" dirty="0"/>
          </a:p>
        </p:txBody>
      </p:sp>
      <p:pic>
        <p:nvPicPr>
          <p:cNvPr id="8" name="Imagen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676" y="130700"/>
            <a:ext cx="2969979" cy="905322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n 8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676" y="6356350"/>
            <a:ext cx="9715209" cy="2509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1677" y="1198072"/>
            <a:ext cx="1712474" cy="583832"/>
          </a:xfrm>
          <a:prstGeom prst="rect">
            <a:avLst/>
          </a:prstGeom>
        </p:spPr>
      </p:pic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240400"/>
              </p:ext>
            </p:extLst>
          </p:nvPr>
        </p:nvGraphicFramePr>
        <p:xfrm>
          <a:off x="1106930" y="1198072"/>
          <a:ext cx="9570599" cy="5050866"/>
        </p:xfrm>
        <a:graphic>
          <a:graphicData uri="http://schemas.openxmlformats.org/drawingml/2006/table">
            <a:tbl>
              <a:tblPr/>
              <a:tblGrid>
                <a:gridCol w="575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59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82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36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27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75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24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339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11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1828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0348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1768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3068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74976">
                <a:tc gridSpan="13">
                  <a:txBody>
                    <a:bodyPr/>
                    <a:lstStyle/>
                    <a:p>
                      <a:pPr algn="ctr" fontAlgn="b"/>
                      <a:endParaRPr lang="es-ES_tradnl" sz="600" b="1" i="0" u="none" strike="noStrike" dirty="0">
                        <a:solidFill>
                          <a:srgbClr val="595959"/>
                        </a:solidFill>
                        <a:effectLst/>
                        <a:latin typeface="Arial" charset="0"/>
                      </a:endParaRPr>
                    </a:p>
                  </a:txBody>
                  <a:tcPr marL="6380" marR="6380" marT="63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505">
                <a:tc gridSpan="13">
                  <a:txBody>
                    <a:bodyPr/>
                    <a:lstStyle/>
                    <a:p>
                      <a:pPr algn="l" fontAlgn="ctr"/>
                      <a:r>
                        <a:rPr lang="es-ES_tradnl" sz="600" b="1" i="0" u="none" strike="noStrike" dirty="0">
                          <a:solidFill>
                            <a:srgbClr val="595959"/>
                          </a:solidFill>
                          <a:effectLst/>
                          <a:latin typeface="Arial" charset="0"/>
                        </a:rPr>
                        <a:t>FONDO: REPRESENTACIÓN DEL PODER EJECUTIVO DEL ESTADO DE GUERRERO EN LA CIUDAD DE MÉXICO.</a:t>
                      </a:r>
                    </a:p>
                  </a:txBody>
                  <a:tcPr marL="6380" marR="6380" marT="638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205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_tradn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CUADRO GENERAL DE CLASIFICACIÓN ARCHIVÍSTICA</a:t>
                      </a:r>
                    </a:p>
                  </a:txBody>
                  <a:tcPr marL="6380" marR="6380" marT="6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s-ES_tradn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CATÁLOGO DE DISPOSICÓN DOCUMENTAL</a:t>
                      </a:r>
                    </a:p>
                  </a:txBody>
                  <a:tcPr marL="6380" marR="6380" marT="6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147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ES_tradnl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NIVELES DE DESCRIPCIÓN DOCUMENTAL</a:t>
                      </a:r>
                    </a:p>
                  </a:txBody>
                  <a:tcPr marL="6380" marR="6380" marT="6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ES_tradnl" sz="3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VALOR DOCUMENTAL</a:t>
                      </a:r>
                    </a:p>
                  </a:txBody>
                  <a:tcPr marL="6380" marR="6380" marT="6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ES_tradnl" sz="3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PLAZOS DE CONSERVACIÓN EN AÑOS.  </a:t>
                      </a:r>
                    </a:p>
                  </a:txBody>
                  <a:tcPr marL="6380" marR="6380" marT="6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_tradnl" sz="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DESTINO</a:t>
                      </a:r>
                    </a:p>
                  </a:txBody>
                  <a:tcPr marL="6380" marR="6380" marT="6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_tradnl" sz="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DOCUMENTOS DE ORIGEN</a:t>
                      </a:r>
                    </a:p>
                  </a:txBody>
                  <a:tcPr marL="6380" marR="6380" marT="6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_tradnl" sz="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DOCUMENTOS RELACIONADOS</a:t>
                      </a:r>
                    </a:p>
                  </a:txBody>
                  <a:tcPr marL="6380" marR="6380" marT="6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5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OBSERVACIONES</a:t>
                      </a:r>
                    </a:p>
                  </a:txBody>
                  <a:tcPr marL="6380" marR="6380" marT="6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846">
                <a:tc gridSpan="2"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_tradnl" sz="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TRÁMITE</a:t>
                      </a:r>
                    </a:p>
                  </a:txBody>
                  <a:tcPr marL="6380" marR="6380" marT="6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_tradnl" sz="400" b="1" i="0" u="none" strike="noStrike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CONCENTRACIÓN</a:t>
                      </a:r>
                    </a:p>
                  </a:txBody>
                  <a:tcPr marL="6380" marR="6380" marT="6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_tradnl" sz="400" b="1" i="0" u="none" strike="noStrike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HISTÓRICO</a:t>
                      </a:r>
                    </a:p>
                  </a:txBody>
                  <a:tcPr marL="6380" marR="6380" marT="6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_tradnl" sz="400" b="1" i="0" u="none" strike="noStrike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ARCHIVO DE CONCENTRACIÓN</a:t>
                      </a:r>
                    </a:p>
                  </a:txBody>
                  <a:tcPr marL="6380" marR="6380" marT="6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_tradnl" sz="400" b="1" i="0" u="none" strike="noStrike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ARCHIVO HISTÓRICO</a:t>
                      </a:r>
                    </a:p>
                  </a:txBody>
                  <a:tcPr marL="6380" marR="6380" marT="6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5522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400" b="1" i="0" u="none" strike="noStrike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CÓDIGO DE CLASIFICACIÓN </a:t>
                      </a:r>
                    </a:p>
                  </a:txBody>
                  <a:tcPr marL="6380" marR="6380" marT="6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600" b="1" i="0" u="none" strike="noStrike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SECCIÓN (C), SERIE (E), SUBSERIE (S)</a:t>
                      </a:r>
                    </a:p>
                  </a:txBody>
                  <a:tcPr marL="6380" marR="6380" marT="6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ADMINISTRATIVO</a:t>
                      </a:r>
                    </a:p>
                  </a:txBody>
                  <a:tcPr marL="6380" marR="6380" marT="6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LEGAL</a:t>
                      </a:r>
                    </a:p>
                  </a:txBody>
                  <a:tcPr marL="6380" marR="6380" marT="6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FISCAL-CONTABLE</a:t>
                      </a:r>
                    </a:p>
                  </a:txBody>
                  <a:tcPr marL="6380" marR="6380" marT="6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300" b="1" i="0" u="none" strike="noStrike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O:  ORIGINAL,     C: COPIA</a:t>
                      </a:r>
                    </a:p>
                  </a:txBody>
                  <a:tcPr marL="6380" marR="6380" marT="6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3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O:  ORIGINAL,     C: COPIA</a:t>
                      </a:r>
                    </a:p>
                  </a:txBody>
                  <a:tcPr marL="6380" marR="6380" marT="6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2719">
                <a:tc>
                  <a:txBody>
                    <a:bodyPr/>
                    <a:lstStyle/>
                    <a:p>
                      <a:pPr algn="l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3C3E3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Oficios de Respuesta de su solicitud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just" fontAlgn="ctr"/>
                      <a:r>
                        <a:rPr lang="es-ES_tradn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Canalizado a la Coordinación Técnica del Sistema Estatal del Registro Civil del Estado de Guerrero.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2719">
                <a:tc>
                  <a:txBody>
                    <a:bodyPr/>
                    <a:lstStyle/>
                    <a:p>
                      <a:pPr algn="l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3C3E4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Oficios de entrega al usuario de petición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2719">
                <a:tc>
                  <a:txBody>
                    <a:bodyPr/>
                    <a:lstStyle/>
                    <a:p>
                      <a:pPr algn="l" fontAlgn="ctr"/>
                      <a:r>
                        <a:rPr lang="es-ES_tradn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3C3E5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Solicitud de apoyo para corrección de actas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7018">
                <a:tc>
                  <a:txBody>
                    <a:bodyPr/>
                    <a:lstStyle/>
                    <a:p>
                      <a:pPr algn="l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4C 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1" i="0" u="none" strike="noStrike"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DIRECCIÓN GENERAL DE ENLACE INSTITUCIONAL Y RELACIÓN GUBERNAMENTAL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 consideración posterior del SIA Y GIA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O:  ORIGINAL,     C: COPIA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3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O:  ORIGINAL,     C: COPIA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2719">
                <a:tc>
                  <a:txBody>
                    <a:bodyPr/>
                    <a:lstStyle/>
                    <a:p>
                      <a:pPr algn="l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4C1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Subdirección de Enlace Institucional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2719">
                <a:tc>
                  <a:txBody>
                    <a:bodyPr/>
                    <a:lstStyle/>
                    <a:p>
                      <a:pPr algn="l" fontAlgn="ctr"/>
                      <a:r>
                        <a:rPr lang="is-I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4C2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Departamento de Promoción Nacional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2719">
                <a:tc>
                  <a:txBody>
                    <a:bodyPr/>
                    <a:lstStyle/>
                    <a:p>
                      <a:pPr algn="l" fontAlgn="ctr"/>
                      <a:r>
                        <a:rPr lang="is-I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4C2E1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Campaña de Actas "Organización"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2719">
                <a:tc>
                  <a:txBody>
                    <a:bodyPr/>
                    <a:lstStyle/>
                    <a:p>
                      <a:pPr algn="l" fontAlgn="ctr"/>
                      <a:r>
                        <a:rPr lang="is-I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4C2E2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Conferencias de Prensa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2719">
                <a:tc>
                  <a:txBody>
                    <a:bodyPr/>
                    <a:lstStyle/>
                    <a:p>
                      <a:pPr algn="l" fontAlgn="ctr"/>
                      <a:r>
                        <a:rPr lang="is-I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4C2E3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Eventos Cívicos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2719">
                <a:tc>
                  <a:txBody>
                    <a:bodyPr/>
                    <a:lstStyle/>
                    <a:p>
                      <a:pPr algn="l" fontAlgn="ctr"/>
                      <a:r>
                        <a:rPr lang="is-I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4C2E4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Exposiciones Fotográficas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2719">
                <a:tc>
                  <a:txBody>
                    <a:bodyPr/>
                    <a:lstStyle/>
                    <a:p>
                      <a:pPr algn="l" fontAlgn="ctr"/>
                      <a:r>
                        <a:rPr lang="is-I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4C2E5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Ferias Artesanales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2719">
                <a:tc>
                  <a:txBody>
                    <a:bodyPr/>
                    <a:lstStyle/>
                    <a:p>
                      <a:pPr algn="l" fontAlgn="ctr"/>
                      <a:r>
                        <a:rPr lang="is-I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4C2E6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Presentación de Libros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2719">
                <a:tc>
                  <a:txBody>
                    <a:bodyPr/>
                    <a:lstStyle/>
                    <a:p>
                      <a:pPr algn="l" fontAlgn="ctr"/>
                      <a:r>
                        <a:rPr lang="is-I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4C2E7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Presentación de Programas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2719">
                <a:tc>
                  <a:txBody>
                    <a:bodyPr/>
                    <a:lstStyle/>
                    <a:p>
                      <a:pPr algn="l" fontAlgn="ctr"/>
                      <a:r>
                        <a:rPr lang="is-I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4C2E8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Reuniones de Trabajo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9916">
                <a:tc>
                  <a:txBody>
                    <a:bodyPr/>
                    <a:lstStyle/>
                    <a:p>
                      <a:pPr algn="l" fontAlgn="ctr"/>
                      <a:r>
                        <a:rPr lang="is-I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4C2E9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Talleres de Pintura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7018">
                <a:tc>
                  <a:txBody>
                    <a:bodyPr/>
                    <a:lstStyle/>
                    <a:p>
                      <a:pPr algn="l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5C 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600" b="1" i="0" u="none" strike="noStrike"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DIRECCIÓN GENERAL DE RELACIONES INTERNACIONALES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 consideración posterior del SIA Y GIA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O:  ORIGINAL,     C: COPIA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3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O:  ORIGINAL,     C: COPIA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9096">
                <a:tc>
                  <a:txBody>
                    <a:bodyPr/>
                    <a:lstStyle/>
                    <a:p>
                      <a:pPr algn="l" fontAlgn="ctr"/>
                      <a:r>
                        <a:rPr lang="es-ES_tradn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5CE.1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_tradn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Vinculación con Misiones Diplómaticas y Organizaciones Internacionales Acreditadas en la Ciudad de México.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2719">
                <a:tc>
                  <a:txBody>
                    <a:bodyPr/>
                    <a:lstStyle/>
                    <a:p>
                      <a:pPr algn="l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5C1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Subdirección de Enlace Internacional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87018">
                <a:tc>
                  <a:txBody>
                    <a:bodyPr/>
                    <a:lstStyle/>
                    <a:p>
                      <a:pPr algn="l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6C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600" b="1" i="0" u="none" strike="noStrike"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DIRECCIÓN GENERAL DE ADMINISTRACIÓN 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 consideración posterior del SIA Y GIA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3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O:  ORIGINAL,     C: COPIA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3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O:  ORIGINAL,     C: COPIA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72719">
                <a:tc>
                  <a:txBody>
                    <a:bodyPr/>
                    <a:lstStyle/>
                    <a:p>
                      <a:pPr algn="l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6C1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Subdirección de Tecnologías de Información y Comunicaciones 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72719">
                <a:tc>
                  <a:txBody>
                    <a:bodyPr/>
                    <a:lstStyle/>
                    <a:p>
                      <a:pPr algn="l" fontAlgn="ctr"/>
                      <a:r>
                        <a:rPr lang="is-I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6C2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_tradn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Departamento de Recursos Humanos, Financieros y Materiales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65522">
                <a:tc>
                  <a:txBody>
                    <a:bodyPr/>
                    <a:lstStyle/>
                    <a:p>
                      <a:pPr algn="l" fontAlgn="ctr"/>
                      <a:r>
                        <a:rPr lang="is-I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6C2E1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Control de Gestión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380" marR="6380" marT="638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380" marR="6380" marT="6380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84363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52AD3-9009-4B47-8FD2-4BF50A8771A6}" type="slidenum">
              <a:rPr lang="es-ES_tradnl" smtClean="0"/>
              <a:t>12</a:t>
            </a:fld>
            <a:endParaRPr lang="es-ES_tradnl" dirty="0"/>
          </a:p>
        </p:txBody>
      </p:sp>
      <p:sp>
        <p:nvSpPr>
          <p:cNvPr id="7" name="CuadroTexto 6"/>
          <p:cNvSpPr txBox="1"/>
          <p:nvPr/>
        </p:nvSpPr>
        <p:spPr>
          <a:xfrm>
            <a:off x="4574418" y="321920"/>
            <a:ext cx="63138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>
                <a:latin typeface="Arial" charset="0"/>
                <a:ea typeface="Arial" charset="0"/>
                <a:cs typeface="Arial" charset="0"/>
              </a:rPr>
              <a:t>Cuadro General de Clasificación</a:t>
            </a:r>
            <a:r>
              <a:rPr lang="es-ES" sz="2000" b="1" dirty="0">
                <a:latin typeface="Arial" charset="0"/>
                <a:ea typeface="Arial" charset="0"/>
                <a:cs typeface="Arial" charset="0"/>
              </a:rPr>
              <a:t> Archivística-Catálogo de Disposición Documental, </a:t>
            </a:r>
            <a:r>
              <a:rPr lang="es-ES_tradnl" sz="2000" b="1" dirty="0">
                <a:latin typeface="Arial" charset="0"/>
                <a:ea typeface="Arial" charset="0"/>
                <a:cs typeface="Arial" charset="0"/>
              </a:rPr>
              <a:t>2022.</a:t>
            </a:r>
            <a:r>
              <a:rPr lang="es-ES_tradnl" sz="2400" b="1" dirty="0">
                <a:latin typeface="Arial" charset="0"/>
                <a:ea typeface="Arial" charset="0"/>
                <a:cs typeface="Arial" charset="0"/>
              </a:rPr>
              <a:t>                                                                                                    </a:t>
            </a:r>
            <a:endParaRPr lang="es-ES_tradnl" sz="2400" dirty="0"/>
          </a:p>
        </p:txBody>
      </p:sp>
      <p:pic>
        <p:nvPicPr>
          <p:cNvPr id="8" name="Imagen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676" y="130700"/>
            <a:ext cx="2969979" cy="905322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n 8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676" y="6356350"/>
            <a:ext cx="9715209" cy="2509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0999" y="1104900"/>
            <a:ext cx="1519041" cy="517885"/>
          </a:xfrm>
          <a:prstGeom prst="rect">
            <a:avLst/>
          </a:prstGeom>
        </p:spPr>
      </p:pic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418600"/>
              </p:ext>
            </p:extLst>
          </p:nvPr>
        </p:nvGraphicFramePr>
        <p:xfrm>
          <a:off x="1030725" y="1228725"/>
          <a:ext cx="9618224" cy="5013477"/>
        </p:xfrm>
        <a:graphic>
          <a:graphicData uri="http://schemas.openxmlformats.org/drawingml/2006/table">
            <a:tbl>
              <a:tblPr/>
              <a:tblGrid>
                <a:gridCol w="5779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21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08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53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51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95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51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53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37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208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0648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2076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3481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34962">
                <a:tc gridSpan="13">
                  <a:txBody>
                    <a:bodyPr/>
                    <a:lstStyle/>
                    <a:p>
                      <a:pPr algn="ctr" fontAlgn="b"/>
                      <a:endParaRPr lang="es-ES_tradnl" sz="600" b="1" i="0" u="none" strike="noStrike" dirty="0">
                        <a:solidFill>
                          <a:srgbClr val="595959"/>
                        </a:solidFill>
                        <a:effectLst/>
                        <a:latin typeface="Arial" charset="0"/>
                      </a:endParaRPr>
                    </a:p>
                  </a:txBody>
                  <a:tcPr marL="6146" marR="6146" marT="61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415">
                <a:tc gridSpan="13">
                  <a:txBody>
                    <a:bodyPr/>
                    <a:lstStyle/>
                    <a:p>
                      <a:pPr algn="l" fontAlgn="ctr"/>
                      <a:r>
                        <a:rPr lang="es-ES_tradnl" sz="600" b="1" i="0" u="none" strike="noStrike">
                          <a:solidFill>
                            <a:srgbClr val="595959"/>
                          </a:solidFill>
                          <a:effectLst/>
                          <a:latin typeface="Arial" charset="0"/>
                        </a:rPr>
                        <a:t>FONDO: REPRESENTACIÓN DEL PODER EJECUTIVO DEL ESTADO DE GUERRERO EN LA CIUDAD DE MÉXICO.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60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_tradn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CUADRO GENERAL DE CLASIFICACIÓN ARCHIVÍSTICA</a:t>
                      </a:r>
                    </a:p>
                  </a:txBody>
                  <a:tcPr marL="6146" marR="6146" marT="61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s-ES_tradn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CATÁLOGO DE DISPOSICÓN DOCUMENTAL</a:t>
                      </a:r>
                    </a:p>
                  </a:txBody>
                  <a:tcPr marL="6146" marR="6146" marT="61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65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ES_tradnl" sz="500" b="1" i="0" u="none" strike="noStrike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NIVELES DE DESCRIPCIÓN DOCUMENTAL</a:t>
                      </a:r>
                    </a:p>
                  </a:txBody>
                  <a:tcPr marL="6146" marR="6146" marT="61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ES_tradnl" sz="3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VALOR DOCUMENTAL</a:t>
                      </a:r>
                    </a:p>
                  </a:txBody>
                  <a:tcPr marL="6146" marR="6146" marT="61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ES_tradnl" sz="3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PLAZOS DE CONSERVACIÓN EN AÑOS.  </a:t>
                      </a:r>
                    </a:p>
                  </a:txBody>
                  <a:tcPr marL="6146" marR="6146" marT="61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_tradnl" sz="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DESTINO</a:t>
                      </a:r>
                    </a:p>
                  </a:txBody>
                  <a:tcPr marL="6146" marR="6146" marT="61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_tradnl" sz="3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DOCUMENTOS DE ORIGEN</a:t>
                      </a:r>
                    </a:p>
                  </a:txBody>
                  <a:tcPr marL="6146" marR="6146" marT="61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_tradnl" sz="3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DOCUMENTOS RELACIONADOS</a:t>
                      </a:r>
                    </a:p>
                  </a:txBody>
                  <a:tcPr marL="6146" marR="6146" marT="61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400" b="1" i="0" u="none" strike="noStrike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OBSERVACIONES</a:t>
                      </a:r>
                    </a:p>
                  </a:txBody>
                  <a:tcPr marL="6146" marR="6146" marT="61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818">
                <a:tc gridSpan="2"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_tradnl" sz="400" b="1" i="0" u="none" strike="noStrike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TRÁMITE</a:t>
                      </a:r>
                    </a:p>
                  </a:txBody>
                  <a:tcPr marL="6146" marR="6146" marT="61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_tradnl" sz="400" b="1" i="0" u="none" strike="noStrike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CONCENTRACIÓN</a:t>
                      </a:r>
                    </a:p>
                  </a:txBody>
                  <a:tcPr marL="6146" marR="6146" marT="61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_tradnl" sz="400" b="1" i="0" u="none" strike="noStrike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HISTÓRICO</a:t>
                      </a:r>
                    </a:p>
                  </a:txBody>
                  <a:tcPr marL="6146" marR="6146" marT="61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_tradnl" sz="400" b="1" i="0" u="none" strike="noStrike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ARCHIVO DE CONCENTRACIÓN</a:t>
                      </a:r>
                    </a:p>
                  </a:txBody>
                  <a:tcPr marL="6146" marR="6146" marT="61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_tradnl" sz="400" b="1" i="0" u="none" strike="noStrike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ARCHIVO HISTÓRICO</a:t>
                      </a:r>
                    </a:p>
                  </a:txBody>
                  <a:tcPr marL="6146" marR="6146" marT="61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0502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CÓDIGO DE CLASIFICACIÓN</a:t>
                      </a:r>
                      <a:r>
                        <a:rPr lang="es-ES_tradnl" sz="3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6146" marR="6146" marT="61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1" i="0" u="none" strike="noStrike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SECCIÓN (C), SERIE (E), SUBSERIE (S)</a:t>
                      </a:r>
                    </a:p>
                  </a:txBody>
                  <a:tcPr marL="6146" marR="6146" marT="61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ADMINISTRATIVO</a:t>
                      </a:r>
                    </a:p>
                  </a:txBody>
                  <a:tcPr marL="6146" marR="6146" marT="61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LEGAL</a:t>
                      </a:r>
                    </a:p>
                  </a:txBody>
                  <a:tcPr marL="6146" marR="6146" marT="61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FISCAL-CONTABLE</a:t>
                      </a:r>
                    </a:p>
                  </a:txBody>
                  <a:tcPr marL="6146" marR="6146" marT="61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300" b="1" i="0" u="none" strike="noStrike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O:  ORIGINAL,     C: COPIA</a:t>
                      </a:r>
                    </a:p>
                  </a:txBody>
                  <a:tcPr marL="6146" marR="6146" marT="61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300" b="1" i="0" u="none" strike="noStrike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O:  ORIGINAL,     C: COPIA</a:t>
                      </a:r>
                    </a:p>
                  </a:txBody>
                  <a:tcPr marL="6146" marR="6146" marT="61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7479">
                <a:tc>
                  <a:txBody>
                    <a:bodyPr/>
                    <a:lstStyle/>
                    <a:p>
                      <a:pPr algn="l" fontAlgn="ctr"/>
                      <a:r>
                        <a:rPr lang="is-I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6C2E2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Expediente Único de Personal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7479">
                <a:tc>
                  <a:txBody>
                    <a:bodyPr/>
                    <a:lstStyle/>
                    <a:p>
                      <a:pPr algn="l" fontAlgn="ctr"/>
                      <a:r>
                        <a:rPr lang="is-I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6C2E3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Control de Asistencia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7479">
                <a:tc>
                  <a:txBody>
                    <a:bodyPr/>
                    <a:lstStyle/>
                    <a:p>
                      <a:pPr algn="l" fontAlgn="ctr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6C2E4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Control Disciplinario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7479">
                <a:tc>
                  <a:txBody>
                    <a:bodyPr/>
                    <a:lstStyle/>
                    <a:p>
                      <a:pPr algn="l" fontAlgn="ctr"/>
                      <a:r>
                        <a:rPr lang="is-I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6C2E5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Est</a:t>
                      </a:r>
                      <a:r>
                        <a:rPr lang="es-ES" sz="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ímulos</a:t>
                      </a:r>
                      <a:r>
                        <a:rPr lang="es-ES_tradn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y Recompensas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0502">
                <a:tc>
                  <a:txBody>
                    <a:bodyPr/>
                    <a:lstStyle/>
                    <a:p>
                      <a:pPr algn="l" fontAlgn="ctr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6C2E6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Comprobación de Nomina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7479">
                <a:tc>
                  <a:txBody>
                    <a:bodyPr/>
                    <a:lstStyle/>
                    <a:p>
                      <a:pPr algn="l" fontAlgn="ctr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6C2E7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Jubilados y  Pensionados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7479">
                <a:tc>
                  <a:txBody>
                    <a:bodyPr/>
                    <a:lstStyle/>
                    <a:p>
                      <a:pPr algn="l" fontAlgn="ctr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6C2E8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Becas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7479">
                <a:tc>
                  <a:txBody>
                    <a:bodyPr/>
                    <a:lstStyle/>
                    <a:p>
                      <a:pPr algn="l" fontAlgn="ctr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6C2E9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Expedición de Constancias y Ceredencial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7479">
                <a:tc>
                  <a:txBody>
                    <a:bodyPr/>
                    <a:lstStyle/>
                    <a:p>
                      <a:pPr algn="l" fontAlgn="ctr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6C2E10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Gastos o Egresos por partida Presupuestal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7479">
                <a:tc>
                  <a:txBody>
                    <a:bodyPr/>
                    <a:lstStyle/>
                    <a:p>
                      <a:pPr algn="l" fontAlgn="ctr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6C2E11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Fondo Fijo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7479">
                <a:tc>
                  <a:txBody>
                    <a:bodyPr/>
                    <a:lstStyle/>
                    <a:p>
                      <a:pPr algn="l" fontAlgn="ctr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6C2E12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Entrega-Recepción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7479">
                <a:tc>
                  <a:txBody>
                    <a:bodyPr/>
                    <a:lstStyle/>
                    <a:p>
                      <a:pPr algn="l" fontAlgn="ctr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6C2E13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Control Vehicular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7479">
                <a:tc>
                  <a:txBody>
                    <a:bodyPr/>
                    <a:lstStyle/>
                    <a:p>
                      <a:pPr algn="l" fontAlgn="ctr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6C2E14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Servicio Postal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7479">
                <a:tc>
                  <a:txBody>
                    <a:bodyPr/>
                    <a:lstStyle/>
                    <a:p>
                      <a:pPr algn="l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6C3E15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1" i="0" u="none" strike="noStrike"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Inventario Fisico y Control de Bienes Muebles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7479"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6C3E15S.1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Listado General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7479"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6C3E15S.2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Cambios de Responsable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7479">
                <a:tc>
                  <a:txBody>
                    <a:bodyPr/>
                    <a:lstStyle/>
                    <a:p>
                      <a:pPr algn="l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6C3E15S.3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Baja de Bienes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7479">
                <a:tc>
                  <a:txBody>
                    <a:bodyPr/>
                    <a:lstStyle/>
                    <a:p>
                      <a:pPr algn="l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7479">
                <a:tc>
                  <a:txBody>
                    <a:bodyPr/>
                    <a:lstStyle/>
                    <a:p>
                      <a:pPr algn="l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67479">
                <a:tc>
                  <a:txBody>
                    <a:bodyPr/>
                    <a:lstStyle/>
                    <a:p>
                      <a:pPr algn="l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67479">
                <a:tc>
                  <a:txBody>
                    <a:bodyPr/>
                    <a:lstStyle/>
                    <a:p>
                      <a:pPr algn="l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67479">
                <a:tc>
                  <a:txBody>
                    <a:bodyPr/>
                    <a:lstStyle/>
                    <a:p>
                      <a:pPr algn="l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67479">
                <a:tc>
                  <a:txBody>
                    <a:bodyPr/>
                    <a:lstStyle/>
                    <a:p>
                      <a:pPr algn="l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67479">
                <a:tc>
                  <a:txBody>
                    <a:bodyPr/>
                    <a:lstStyle/>
                    <a:p>
                      <a:pPr algn="l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37102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60252" y="2105247"/>
            <a:ext cx="9829116" cy="382301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MX" sz="1800" dirty="0">
                <a:latin typeface="Arial" charset="0"/>
                <a:ea typeface="Arial" charset="0"/>
                <a:cs typeface="Arial" charset="0"/>
              </a:rPr>
              <a:t>Leyes Federales y/o Generales:</a:t>
            </a:r>
          </a:p>
          <a:p>
            <a:pPr algn="just"/>
            <a:r>
              <a:rPr lang="es-MX" sz="1800" dirty="0">
                <a:latin typeface="Arial" charset="0"/>
                <a:ea typeface="Arial" charset="0"/>
                <a:cs typeface="Arial" charset="0"/>
              </a:rPr>
              <a:t>Constitución Política de los Estados Unidos Mexicanos, Respectivo y/o Aplicable.</a:t>
            </a:r>
            <a:endParaRPr lang="es-ES_tradnl" sz="1800" dirty="0">
              <a:latin typeface="Arial" charset="0"/>
              <a:ea typeface="Arial" charset="0"/>
              <a:cs typeface="Arial" charset="0"/>
            </a:endParaRPr>
          </a:p>
          <a:p>
            <a:pPr algn="just"/>
            <a:r>
              <a:rPr lang="es-MX" sz="1800" dirty="0">
                <a:latin typeface="Arial" charset="0"/>
                <a:ea typeface="Arial" charset="0"/>
                <a:cs typeface="Arial" charset="0"/>
              </a:rPr>
              <a:t>Ley General de Archivos, Respectivos y Aplicables. </a:t>
            </a:r>
            <a:endParaRPr lang="es-ES_tradnl" sz="1800" dirty="0">
              <a:latin typeface="Arial" charset="0"/>
              <a:ea typeface="Arial" charset="0"/>
              <a:cs typeface="Arial" charset="0"/>
            </a:endParaRPr>
          </a:p>
          <a:p>
            <a:pPr algn="just"/>
            <a:r>
              <a:rPr lang="es-MX" sz="1800" dirty="0">
                <a:latin typeface="Arial" charset="0"/>
                <a:ea typeface="Arial" charset="0"/>
                <a:cs typeface="Arial" charset="0"/>
              </a:rPr>
              <a:t>Ley General de Transparencia y Acceso a la Información Pública, Respectivo y/o Aplicable. </a:t>
            </a:r>
            <a:endParaRPr lang="es-ES_tradnl" sz="1800" dirty="0">
              <a:latin typeface="Arial" charset="0"/>
              <a:ea typeface="Arial" charset="0"/>
              <a:cs typeface="Arial" charset="0"/>
            </a:endParaRPr>
          </a:p>
          <a:p>
            <a:pPr marL="0" indent="0" algn="just">
              <a:buNone/>
            </a:pPr>
            <a:r>
              <a:rPr lang="es-MX" sz="1800" b="1" dirty="0">
                <a:latin typeface="Arial" charset="0"/>
                <a:ea typeface="Arial" charset="0"/>
                <a:cs typeface="Arial" charset="0"/>
              </a:rPr>
              <a:t>Leyes Estatales y/o Locales;</a:t>
            </a:r>
          </a:p>
          <a:p>
            <a:pPr algn="just"/>
            <a:r>
              <a:rPr lang="es-MX" sz="1800" dirty="0">
                <a:latin typeface="Arial" charset="0"/>
                <a:ea typeface="Arial" charset="0"/>
                <a:cs typeface="Arial" charset="0"/>
              </a:rPr>
              <a:t>Ley </a:t>
            </a:r>
            <a:r>
              <a:rPr lang="es-ES" sz="1800" dirty="0">
                <a:latin typeface="Arial" charset="0"/>
                <a:ea typeface="Arial" charset="0"/>
                <a:cs typeface="Arial" charset="0"/>
              </a:rPr>
              <a:t>número 794 </a:t>
            </a:r>
            <a:r>
              <a:rPr lang="es-MX" sz="1800" dirty="0">
                <a:latin typeface="Arial" charset="0"/>
                <a:ea typeface="Arial" charset="0"/>
                <a:cs typeface="Arial" charset="0"/>
              </a:rPr>
              <a:t>de archivos del Estado de Guerrero y sus Municipios.</a:t>
            </a:r>
            <a:endParaRPr lang="es-ES_tradnl" sz="1800" dirty="0">
              <a:latin typeface="Arial" charset="0"/>
              <a:ea typeface="Arial" charset="0"/>
              <a:cs typeface="Arial" charset="0"/>
            </a:endParaRPr>
          </a:p>
          <a:p>
            <a:pPr algn="just"/>
            <a:r>
              <a:rPr lang="es-ES_tradnl" sz="1800" dirty="0">
                <a:latin typeface="Arial" charset="0"/>
                <a:ea typeface="Arial" charset="0"/>
                <a:cs typeface="Arial" charset="0"/>
              </a:rPr>
              <a:t>Ley </a:t>
            </a:r>
            <a:r>
              <a:rPr lang="es-ES" sz="1800" dirty="0">
                <a:latin typeface="Arial" charset="0"/>
                <a:ea typeface="Arial" charset="0"/>
                <a:cs typeface="Arial" charset="0"/>
              </a:rPr>
              <a:t>número </a:t>
            </a:r>
            <a:r>
              <a:rPr lang="es-ES_tradnl" sz="1800" dirty="0">
                <a:latin typeface="Arial" charset="0"/>
                <a:ea typeface="Arial" charset="0"/>
                <a:cs typeface="Arial" charset="0"/>
              </a:rPr>
              <a:t>207 de Transparencia y Acceso a la Información</a:t>
            </a:r>
            <a:r>
              <a:rPr lang="es-ES" sz="1800" dirty="0">
                <a:latin typeface="Arial" charset="0"/>
                <a:ea typeface="Arial" charset="0"/>
                <a:cs typeface="Arial" charset="0"/>
              </a:rPr>
              <a:t> Pública del Estado de Guerrero, </a:t>
            </a:r>
            <a:r>
              <a:rPr lang="es-MX" sz="1800" dirty="0">
                <a:latin typeface="Arial" charset="0"/>
                <a:ea typeface="Arial" charset="0"/>
                <a:cs typeface="Arial" charset="0"/>
              </a:rPr>
              <a:t>Respectivo y/o Aplicable. </a:t>
            </a:r>
            <a:endParaRPr lang="es-ES" sz="1800" dirty="0">
              <a:latin typeface="Arial" charset="0"/>
              <a:ea typeface="Arial" charset="0"/>
              <a:cs typeface="Arial" charset="0"/>
            </a:endParaRPr>
          </a:p>
          <a:p>
            <a:pPr algn="just"/>
            <a:r>
              <a:rPr lang="es-ES" sz="1800" dirty="0">
                <a:latin typeface="Arial" charset="0"/>
                <a:ea typeface="Arial" charset="0"/>
                <a:cs typeface="Arial" charset="0"/>
              </a:rPr>
              <a:t>Ley Número 875 de Archivos Generales del Estado Libre y Soberano de Guerrero.</a:t>
            </a:r>
          </a:p>
          <a:p>
            <a:pPr algn="just"/>
            <a:r>
              <a:rPr lang="es-ES" sz="1800" dirty="0">
                <a:latin typeface="Arial" charset="0"/>
                <a:ea typeface="Arial" charset="0"/>
                <a:cs typeface="Arial" charset="0"/>
              </a:rPr>
              <a:t>Ley Número 466 de Protección de Datos Personales en Posesión de Sujetos Obligados del Estado de Guerrero.</a:t>
            </a:r>
            <a:endParaRPr lang="es-ES_tradnl" sz="1800" dirty="0">
              <a:latin typeface="Arial" charset="0"/>
              <a:ea typeface="Arial" charset="0"/>
              <a:cs typeface="Arial" charset="0"/>
            </a:endParaRPr>
          </a:p>
          <a:p>
            <a:pPr marL="0" lvl="0" indent="0">
              <a:buNone/>
            </a:pPr>
            <a:endParaRPr lang="es-MX" dirty="0"/>
          </a:p>
          <a:p>
            <a:pPr marL="0" indent="0">
              <a:buNone/>
            </a:pPr>
            <a:endParaRPr lang="es-ES_tradnl" dirty="0"/>
          </a:p>
          <a:p>
            <a:endParaRPr lang="es-ES_tradnl" dirty="0"/>
          </a:p>
        </p:txBody>
      </p:sp>
      <p:sp>
        <p:nvSpPr>
          <p:cNvPr id="2" name="CuadroTexto 1"/>
          <p:cNvSpPr txBox="1"/>
          <p:nvPr/>
        </p:nvSpPr>
        <p:spPr>
          <a:xfrm>
            <a:off x="1360252" y="1477162"/>
            <a:ext cx="37145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MX" sz="2000" b="1" dirty="0">
                <a:latin typeface="Arial" charset="0"/>
                <a:ea typeface="Arial" charset="0"/>
                <a:cs typeface="Arial" charset="0"/>
              </a:rPr>
              <a:t>4.- MARCO JURÍDICO</a:t>
            </a:r>
            <a:endParaRPr lang="es-ES_tradnl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52AD3-9009-4B47-8FD2-4BF50A8771A6}" type="slidenum">
              <a:rPr lang="es-ES_tradnl" smtClean="0"/>
              <a:t>13</a:t>
            </a:fld>
            <a:endParaRPr lang="es-ES_tradnl" dirty="0"/>
          </a:p>
        </p:txBody>
      </p:sp>
      <p:pic>
        <p:nvPicPr>
          <p:cNvPr id="7" name="Imagen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0252" y="171900"/>
            <a:ext cx="2969979" cy="90532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CuadroTexto 7"/>
          <p:cNvSpPr txBox="1"/>
          <p:nvPr/>
        </p:nvSpPr>
        <p:spPr>
          <a:xfrm>
            <a:off x="4670671" y="393728"/>
            <a:ext cx="63138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>
                <a:latin typeface="Arial" charset="0"/>
                <a:ea typeface="Arial" charset="0"/>
                <a:cs typeface="Arial" charset="0"/>
              </a:rPr>
              <a:t>Cuadro General de Clasificación</a:t>
            </a:r>
            <a:r>
              <a:rPr lang="es-ES" sz="2000" b="1" dirty="0">
                <a:latin typeface="Arial" charset="0"/>
                <a:ea typeface="Arial" charset="0"/>
                <a:cs typeface="Arial" charset="0"/>
              </a:rPr>
              <a:t> Archivística-Catálogo de Disposición Documental, </a:t>
            </a:r>
            <a:r>
              <a:rPr lang="es-ES_tradnl" sz="2000" b="1" dirty="0">
                <a:latin typeface="Arial" charset="0"/>
                <a:ea typeface="Arial" charset="0"/>
                <a:cs typeface="Arial" charset="0"/>
              </a:rPr>
              <a:t>2022.</a:t>
            </a:r>
            <a:r>
              <a:rPr lang="es-ES_tradnl" sz="2400" b="1" dirty="0">
                <a:latin typeface="Arial" charset="0"/>
                <a:ea typeface="Arial" charset="0"/>
                <a:cs typeface="Arial" charset="0"/>
              </a:rPr>
              <a:t>                                                                                                   </a:t>
            </a:r>
            <a:endParaRPr lang="es-ES_tradnl" sz="2400" dirty="0"/>
          </a:p>
        </p:txBody>
      </p:sp>
      <p:pic>
        <p:nvPicPr>
          <p:cNvPr id="9" name="Imagen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9355" y="6377880"/>
            <a:ext cx="9715209" cy="2509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748347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1360252" y="1336461"/>
            <a:ext cx="309303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000" b="1" dirty="0">
                <a:latin typeface="Arial" charset="0"/>
                <a:ea typeface="Arial" charset="0"/>
                <a:cs typeface="Arial" charset="0"/>
              </a:rPr>
              <a:t>5.-</a:t>
            </a:r>
            <a:r>
              <a:rPr lang="es-ES_tradnl" sz="20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s-ES_tradnl" sz="2000" b="1" dirty="0">
                <a:latin typeface="Arial" charset="0"/>
                <a:ea typeface="Arial" charset="0"/>
                <a:cs typeface="Arial" charset="0"/>
              </a:rPr>
              <a:t>GLOSARIO</a:t>
            </a:r>
            <a:endParaRPr lang="es-ES_tradnl" sz="200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52AD3-9009-4B47-8FD2-4BF50A8771A6}" type="slidenum">
              <a:rPr lang="es-ES_tradnl" smtClean="0"/>
              <a:t>14</a:t>
            </a:fld>
            <a:endParaRPr lang="es-ES_tradnl" dirty="0"/>
          </a:p>
        </p:txBody>
      </p:sp>
      <p:pic>
        <p:nvPicPr>
          <p:cNvPr id="6" name="Imagen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0252" y="171900"/>
            <a:ext cx="2969979" cy="90532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CuadroTexto 7"/>
          <p:cNvSpPr txBox="1"/>
          <p:nvPr/>
        </p:nvSpPr>
        <p:spPr>
          <a:xfrm>
            <a:off x="4670671" y="393728"/>
            <a:ext cx="63138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>
                <a:latin typeface="Arial" charset="0"/>
                <a:ea typeface="Arial" charset="0"/>
                <a:cs typeface="Arial" charset="0"/>
              </a:rPr>
              <a:t>Cuadro General de Clasificación</a:t>
            </a:r>
            <a:r>
              <a:rPr lang="es-ES" sz="2000" b="1" dirty="0">
                <a:latin typeface="Arial" charset="0"/>
                <a:ea typeface="Arial" charset="0"/>
                <a:cs typeface="Arial" charset="0"/>
              </a:rPr>
              <a:t> Archivística-Catálogo de Disposición Documental, </a:t>
            </a:r>
            <a:r>
              <a:rPr lang="es-ES_tradnl" sz="2000" b="1" dirty="0">
                <a:latin typeface="Arial" charset="0"/>
                <a:ea typeface="Arial" charset="0"/>
                <a:cs typeface="Arial" charset="0"/>
              </a:rPr>
              <a:t>2022.</a:t>
            </a:r>
            <a:r>
              <a:rPr lang="es-ES_tradnl" sz="2400" b="1" dirty="0">
                <a:latin typeface="Arial" charset="0"/>
                <a:ea typeface="Arial" charset="0"/>
                <a:cs typeface="Arial" charset="0"/>
              </a:rPr>
              <a:t>                                                                                                    </a:t>
            </a:r>
            <a:endParaRPr lang="es-ES_tradnl" sz="2400" dirty="0"/>
          </a:p>
        </p:txBody>
      </p:sp>
      <p:sp>
        <p:nvSpPr>
          <p:cNvPr id="2" name="CuadroTexto 1"/>
          <p:cNvSpPr txBox="1"/>
          <p:nvPr/>
        </p:nvSpPr>
        <p:spPr>
          <a:xfrm>
            <a:off x="1343349" y="1860551"/>
            <a:ext cx="988463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Sujeto Obligado: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A cualquier autoridad, entidad, órgano y organismo de los Poderes Legislativo, Ejecutivo y Judicial, órganos autónomos, partidos políticos, fideicomisos y fondos públicos; así como cualquier persona física, moral o sindicato que reciba y ejerza recursos públicos o realice actos de autoridad de la federación, las entidades federativas y los municipios, así como a las personas físicas o morales que cuenten con archivos privados de interés público;</a:t>
            </a:r>
          </a:p>
          <a:p>
            <a:pPr algn="just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Archivo: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Al conjunto organizado de documentos producidos o recibidos por los sujetos obligados en el ejercicio de sus atribuciones y funciones, con independencia del soporte, espacio o lugar que se resguarden.</a:t>
            </a:r>
          </a:p>
          <a:p>
            <a:pPr algn="just"/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Archivo de concentración: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Al integrado por documentos transferidos desde las áreas o unidades productoras, cuyo uso y consulta es esporádica y que permanecen en él hasta su disposición documental. </a:t>
            </a:r>
          </a:p>
        </p:txBody>
      </p:sp>
      <p:pic>
        <p:nvPicPr>
          <p:cNvPr id="10" name="Imagen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751" y="6356350"/>
            <a:ext cx="9598813" cy="2045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561372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67062" y="1587260"/>
            <a:ext cx="10050287" cy="432024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800" b="1" dirty="0">
                <a:latin typeface="Arial" charset="0"/>
                <a:ea typeface="Arial" charset="0"/>
                <a:cs typeface="Arial" charset="0"/>
              </a:rPr>
              <a:t>Archivo de Trámite</a:t>
            </a:r>
            <a:r>
              <a:rPr lang="es-ES" sz="1800" dirty="0">
                <a:latin typeface="Arial" charset="0"/>
                <a:ea typeface="Arial" charset="0"/>
                <a:cs typeface="Arial" charset="0"/>
              </a:rPr>
              <a:t>: Al integrado por documentos de archivo de uso cotidiano y necesario para el ejercicio de las atribuciones y funciones de los sujetos obligados.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ES" sz="1800" dirty="0">
              <a:latin typeface="Arial" charset="0"/>
              <a:ea typeface="Arial" charset="0"/>
              <a:cs typeface="Arial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800" b="1" dirty="0">
                <a:latin typeface="Arial" charset="0"/>
                <a:ea typeface="Arial" charset="0"/>
                <a:cs typeface="Arial" charset="0"/>
              </a:rPr>
              <a:t>Archivo Histórico</a:t>
            </a:r>
            <a:r>
              <a:rPr lang="es-ES" sz="1800" dirty="0">
                <a:latin typeface="Arial" charset="0"/>
                <a:ea typeface="Arial" charset="0"/>
                <a:cs typeface="Arial" charset="0"/>
              </a:rPr>
              <a:t>: Al integrado por documentos de conservación permanente y de relevancia para la memoria nacional, regional o local de carácter público.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ES" sz="1800" dirty="0">
              <a:latin typeface="Arial" charset="0"/>
              <a:ea typeface="Arial" charset="0"/>
              <a:cs typeface="Arial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800" b="1" dirty="0">
                <a:latin typeface="Arial" charset="0"/>
                <a:ea typeface="Arial" charset="0"/>
                <a:cs typeface="Arial" charset="0"/>
              </a:rPr>
              <a:t>Área Coordinadora de Archivos</a:t>
            </a:r>
            <a:r>
              <a:rPr lang="es-ES" sz="1800" dirty="0">
                <a:latin typeface="Arial" charset="0"/>
                <a:ea typeface="Arial" charset="0"/>
                <a:cs typeface="Arial" charset="0"/>
              </a:rPr>
              <a:t>: A la instancia encargada de promover y vigilar el cumplimiento de las disposiciones en materia de gestión documental y administración de archivos, así como de coordinar las áreas operativas del sistema institucional de archivos.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ES" sz="1800" dirty="0">
              <a:latin typeface="Arial" charset="0"/>
              <a:ea typeface="Arial" charset="0"/>
              <a:cs typeface="Arial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800" b="1" dirty="0">
                <a:latin typeface="Arial" charset="0"/>
                <a:ea typeface="Arial" charset="0"/>
                <a:cs typeface="Arial" charset="0"/>
              </a:rPr>
              <a:t>Áreas Operativas</a:t>
            </a:r>
            <a:r>
              <a:rPr lang="es-ES" sz="1800" dirty="0">
                <a:latin typeface="Arial" charset="0"/>
                <a:ea typeface="Arial" charset="0"/>
                <a:cs typeface="Arial" charset="0"/>
              </a:rPr>
              <a:t>: A las que integran el sistema institucional de archivos, las cuáles son la unidad de correspondencia, archivo de trámite, archivo de concentración, y, en su caso, histórico.</a:t>
            </a:r>
            <a:endParaRPr lang="es-ES_tradnl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52AD3-9009-4B47-8FD2-4BF50A8771A6}" type="slidenum">
              <a:rPr lang="es-ES_tradnl" smtClean="0"/>
              <a:t>15</a:t>
            </a:fld>
            <a:endParaRPr lang="es-ES_tradnl" dirty="0"/>
          </a:p>
        </p:txBody>
      </p:sp>
      <p:pic>
        <p:nvPicPr>
          <p:cNvPr id="7" name="Imagen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0252" y="171900"/>
            <a:ext cx="2969979" cy="90532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CuadroTexto 7"/>
          <p:cNvSpPr txBox="1"/>
          <p:nvPr/>
        </p:nvSpPr>
        <p:spPr>
          <a:xfrm>
            <a:off x="4670671" y="393728"/>
            <a:ext cx="63138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>
                <a:latin typeface="Arial" charset="0"/>
                <a:ea typeface="Arial" charset="0"/>
                <a:cs typeface="Arial" charset="0"/>
              </a:rPr>
              <a:t>Cuadro General de Clasificación</a:t>
            </a:r>
            <a:r>
              <a:rPr lang="es-ES" sz="2000" b="1" dirty="0">
                <a:latin typeface="Arial" charset="0"/>
                <a:ea typeface="Arial" charset="0"/>
                <a:cs typeface="Arial" charset="0"/>
              </a:rPr>
              <a:t> Archivística-Catálogo de Disposición Documental, </a:t>
            </a:r>
            <a:r>
              <a:rPr lang="es-ES_tradnl" sz="2000" b="1" dirty="0">
                <a:latin typeface="Arial" charset="0"/>
                <a:ea typeface="Arial" charset="0"/>
                <a:cs typeface="Arial" charset="0"/>
              </a:rPr>
              <a:t>2022.</a:t>
            </a:r>
            <a:r>
              <a:rPr lang="es-ES_tradnl" sz="2400" b="1" dirty="0">
                <a:latin typeface="Arial" charset="0"/>
                <a:ea typeface="Arial" charset="0"/>
                <a:cs typeface="Arial" charset="0"/>
              </a:rPr>
              <a:t>                                                                                                    </a:t>
            </a:r>
            <a:endParaRPr lang="es-ES_tradnl" sz="2400" dirty="0"/>
          </a:p>
        </p:txBody>
      </p:sp>
      <p:pic>
        <p:nvPicPr>
          <p:cNvPr id="9" name="Imagen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8207" y="6327194"/>
            <a:ext cx="9715209" cy="2509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307758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51968" y="1892416"/>
            <a:ext cx="9973495" cy="363007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800" b="1" dirty="0">
                <a:latin typeface="Arial" charset="0"/>
                <a:ea typeface="Arial" charset="0"/>
                <a:cs typeface="Arial" charset="0"/>
              </a:rPr>
              <a:t>Baja Documental</a:t>
            </a:r>
            <a:r>
              <a:rPr lang="es-ES" sz="1800" dirty="0">
                <a:latin typeface="Arial" charset="0"/>
                <a:ea typeface="Arial" charset="0"/>
                <a:cs typeface="Arial" charset="0"/>
              </a:rPr>
              <a:t>: A la eliminación de aquella documentación que haya prescrito su vigencia, valores documentales y, en su caso, plazos de conservación, y que no posea valores históricos, de acuerdo con la ley y las disposiciones jurídicas aplicables.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ES" sz="1800" b="1" dirty="0">
              <a:latin typeface="Arial" charset="0"/>
              <a:ea typeface="Arial" charset="0"/>
              <a:cs typeface="Arial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800" b="1" dirty="0">
                <a:latin typeface="Arial" charset="0"/>
                <a:ea typeface="Arial" charset="0"/>
                <a:cs typeface="Arial" charset="0"/>
              </a:rPr>
              <a:t>Catálogo de Disposición Documental</a:t>
            </a:r>
            <a:r>
              <a:rPr lang="es-ES" sz="1800" dirty="0">
                <a:latin typeface="Arial" charset="0"/>
                <a:ea typeface="Arial" charset="0"/>
                <a:cs typeface="Arial" charset="0"/>
              </a:rPr>
              <a:t>: Al registro general y sistemático que establece los valores documentales, la vigencia, los plazos de conservación, y la disposición documental.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ES" sz="1800" b="1" dirty="0">
              <a:latin typeface="Arial" charset="0"/>
              <a:ea typeface="Arial" charset="0"/>
              <a:cs typeface="Arial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800" b="1" dirty="0">
                <a:latin typeface="Arial" charset="0"/>
                <a:ea typeface="Arial" charset="0"/>
                <a:cs typeface="Arial" charset="0"/>
              </a:rPr>
              <a:t>Cuadro general de clasificación archivística</a:t>
            </a:r>
            <a:r>
              <a:rPr lang="es-ES" sz="1800" dirty="0">
                <a:latin typeface="Arial" charset="0"/>
                <a:ea typeface="Arial" charset="0"/>
                <a:cs typeface="Arial" charset="0"/>
              </a:rPr>
              <a:t>: Al instrumento técnico que refleja la estructura de un archivo con base en las atribuciones y funciones de cada sujeto obligado.</a:t>
            </a:r>
            <a:endParaRPr lang="es-ES_tradnl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52AD3-9009-4B47-8FD2-4BF50A8771A6}" type="slidenum">
              <a:rPr lang="es-ES_tradnl" smtClean="0"/>
              <a:t>16</a:t>
            </a:fld>
            <a:endParaRPr lang="es-ES_tradnl" dirty="0"/>
          </a:p>
        </p:txBody>
      </p:sp>
      <p:pic>
        <p:nvPicPr>
          <p:cNvPr id="7" name="Imagen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0252" y="171900"/>
            <a:ext cx="2969979" cy="90532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CuadroTexto 7"/>
          <p:cNvSpPr txBox="1"/>
          <p:nvPr/>
        </p:nvSpPr>
        <p:spPr>
          <a:xfrm>
            <a:off x="4670671" y="393728"/>
            <a:ext cx="63138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>
                <a:latin typeface="Arial" charset="0"/>
                <a:ea typeface="Arial" charset="0"/>
                <a:cs typeface="Arial" charset="0"/>
              </a:rPr>
              <a:t>Cuadro General de Clasificación</a:t>
            </a:r>
            <a:r>
              <a:rPr lang="es-ES" sz="2000" b="1" dirty="0">
                <a:latin typeface="Arial" charset="0"/>
                <a:ea typeface="Arial" charset="0"/>
                <a:cs typeface="Arial" charset="0"/>
              </a:rPr>
              <a:t> Archivística-Catálogo de Disposición Documental, </a:t>
            </a:r>
            <a:r>
              <a:rPr lang="es-ES_tradnl" sz="2000" b="1" dirty="0">
                <a:latin typeface="Arial" charset="0"/>
                <a:ea typeface="Arial" charset="0"/>
                <a:cs typeface="Arial" charset="0"/>
              </a:rPr>
              <a:t>2022.</a:t>
            </a:r>
            <a:r>
              <a:rPr lang="es-ES_tradnl" sz="2400" b="1" dirty="0">
                <a:latin typeface="Arial" charset="0"/>
                <a:ea typeface="Arial" charset="0"/>
                <a:cs typeface="Arial" charset="0"/>
              </a:rPr>
              <a:t>                                                                                                    </a:t>
            </a:r>
            <a:endParaRPr lang="es-ES_tradnl" sz="2400" dirty="0"/>
          </a:p>
        </p:txBody>
      </p:sp>
      <p:pic>
        <p:nvPicPr>
          <p:cNvPr id="9" name="Imagen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1968" y="6356350"/>
            <a:ext cx="9715209" cy="2509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88939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03158" y="1490596"/>
            <a:ext cx="9962147" cy="4128151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800" b="1" dirty="0">
                <a:latin typeface="Arial" charset="0"/>
                <a:ea typeface="Arial" charset="0"/>
                <a:cs typeface="Arial" charset="0"/>
              </a:rPr>
              <a:t>Grupo interdisciplinario</a:t>
            </a:r>
            <a:r>
              <a:rPr lang="es-ES" sz="1800" dirty="0">
                <a:latin typeface="Arial" charset="0"/>
                <a:ea typeface="Arial" charset="0"/>
                <a:cs typeface="Arial" charset="0"/>
              </a:rPr>
              <a:t>: Al conjunto de personas que deberá estar integrado por el titular del área coordinadora de archivos; la unidad de transparencia, los titulares de las áreas de planeación estratégica, jurídica, mejora continua, órganos internos de control o sus equivalentes, las áreas responsables de la información, así como el responsable del archivo histórico, con la finalidad de coadyuvar en la valoración documental.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ES" sz="1800" dirty="0">
              <a:latin typeface="Arial" charset="0"/>
              <a:ea typeface="Arial" charset="0"/>
              <a:cs typeface="Arial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800" b="1" dirty="0">
                <a:latin typeface="Arial" charset="0"/>
                <a:ea typeface="Arial" charset="0"/>
                <a:cs typeface="Arial" charset="0"/>
              </a:rPr>
              <a:t>Programa Anual</a:t>
            </a:r>
            <a:r>
              <a:rPr lang="es-ES" sz="1800" dirty="0">
                <a:latin typeface="Arial" charset="0"/>
                <a:ea typeface="Arial" charset="0"/>
                <a:cs typeface="Arial" charset="0"/>
              </a:rPr>
              <a:t>: Al Programa anual de desarrollo archivístico, instrumento de gestión de corto, mediano y largo plazos que contempla las acciones a emprender a escala institucional para la modernización y mejoramiento continuo de los servicios documentales y archivísticos, estableciendo las estructuras normativas técnicas y metodológicas para la implementación de estrategias encaminadas a mejorar el proceso de organización y conservación documental en los archivos de trámite, concentración y, en su caso histórico.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ES" sz="1800" dirty="0">
              <a:latin typeface="Arial" charset="0"/>
              <a:ea typeface="Arial" charset="0"/>
              <a:cs typeface="Arial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800" b="1" dirty="0">
                <a:latin typeface="Arial" charset="0"/>
                <a:ea typeface="Arial" charset="0"/>
                <a:cs typeface="Arial" charset="0"/>
              </a:rPr>
              <a:t>Sistema Institucional de Archivos</a:t>
            </a:r>
            <a:r>
              <a:rPr lang="es-ES" sz="1800" dirty="0">
                <a:latin typeface="Arial" charset="0"/>
                <a:ea typeface="Arial" charset="0"/>
                <a:cs typeface="Arial" charset="0"/>
              </a:rPr>
              <a:t>: A los sistemas institucionales de archivos de cada sujeto obligado.</a:t>
            </a:r>
          </a:p>
          <a:p>
            <a:pPr marL="0" indent="0">
              <a:buNone/>
            </a:pPr>
            <a:endParaRPr lang="es-ES_tradnl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52AD3-9009-4B47-8FD2-4BF50A8771A6}" type="slidenum">
              <a:rPr lang="es-ES_tradnl" smtClean="0"/>
              <a:t>17</a:t>
            </a:fld>
            <a:endParaRPr lang="es-ES_tradnl" dirty="0"/>
          </a:p>
        </p:txBody>
      </p:sp>
      <p:pic>
        <p:nvPicPr>
          <p:cNvPr id="7" name="Imagen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0252" y="171900"/>
            <a:ext cx="2969979" cy="90532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CuadroTexto 7"/>
          <p:cNvSpPr txBox="1"/>
          <p:nvPr/>
        </p:nvSpPr>
        <p:spPr>
          <a:xfrm>
            <a:off x="4670671" y="393728"/>
            <a:ext cx="63138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>
                <a:latin typeface="Arial" charset="0"/>
                <a:ea typeface="Arial" charset="0"/>
                <a:cs typeface="Arial" charset="0"/>
              </a:rPr>
              <a:t>Cuadro General de Clasificación</a:t>
            </a:r>
            <a:r>
              <a:rPr lang="es-ES" sz="2000" b="1" dirty="0">
                <a:latin typeface="Arial" charset="0"/>
                <a:ea typeface="Arial" charset="0"/>
                <a:cs typeface="Arial" charset="0"/>
              </a:rPr>
              <a:t> Archivística-Catálogo de Disposición Documental, </a:t>
            </a:r>
            <a:r>
              <a:rPr lang="es-ES_tradnl" sz="2000" b="1" dirty="0">
                <a:latin typeface="Arial" charset="0"/>
                <a:ea typeface="Arial" charset="0"/>
                <a:cs typeface="Arial" charset="0"/>
              </a:rPr>
              <a:t>2022.</a:t>
            </a:r>
          </a:p>
          <a:p>
            <a:r>
              <a:rPr lang="es-ES_tradnl" sz="2400" b="1" dirty="0">
                <a:latin typeface="Arial" charset="0"/>
                <a:ea typeface="Arial" charset="0"/>
                <a:cs typeface="Arial" charset="0"/>
              </a:rPr>
              <a:t>                                                                                                    </a:t>
            </a:r>
            <a:endParaRPr lang="es-ES_tradnl" sz="2400" dirty="0"/>
          </a:p>
        </p:txBody>
      </p:sp>
      <p:pic>
        <p:nvPicPr>
          <p:cNvPr id="9" name="Imagen 8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9355" y="6356350"/>
            <a:ext cx="9715209" cy="2509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867282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52AD3-9009-4B47-8FD2-4BF50A8771A6}" type="slidenum">
              <a:rPr lang="es-ES_tradnl" smtClean="0"/>
              <a:t>18</a:t>
            </a:fld>
            <a:endParaRPr lang="es-ES_tradnl" dirty="0"/>
          </a:p>
        </p:txBody>
      </p:sp>
      <p:pic>
        <p:nvPicPr>
          <p:cNvPr id="7" name="Imagen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0252" y="171900"/>
            <a:ext cx="2969979" cy="90532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CuadroTexto 7"/>
          <p:cNvSpPr txBox="1"/>
          <p:nvPr/>
        </p:nvSpPr>
        <p:spPr>
          <a:xfrm>
            <a:off x="4670671" y="393728"/>
            <a:ext cx="63138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>
                <a:latin typeface="Arial" charset="0"/>
                <a:ea typeface="Arial" charset="0"/>
                <a:cs typeface="Arial" charset="0"/>
              </a:rPr>
              <a:t>Cuadro General de Clasificación</a:t>
            </a:r>
            <a:r>
              <a:rPr lang="es-ES" sz="2000" b="1" dirty="0">
                <a:latin typeface="Arial" charset="0"/>
                <a:ea typeface="Arial" charset="0"/>
                <a:cs typeface="Arial" charset="0"/>
              </a:rPr>
              <a:t> Archivística-Catálogo de Disposición Documental, </a:t>
            </a:r>
            <a:r>
              <a:rPr lang="es-ES_tradnl" sz="2000" b="1" dirty="0">
                <a:latin typeface="Arial" charset="0"/>
                <a:ea typeface="Arial" charset="0"/>
                <a:cs typeface="Arial" charset="0"/>
              </a:rPr>
              <a:t>2022.</a:t>
            </a:r>
          </a:p>
          <a:p>
            <a:r>
              <a:rPr lang="es-ES_tradnl" sz="2400" b="1" dirty="0">
                <a:latin typeface="Arial" charset="0"/>
                <a:ea typeface="Arial" charset="0"/>
                <a:cs typeface="Arial" charset="0"/>
              </a:rPr>
              <a:t>                                                                                                    </a:t>
            </a:r>
            <a:endParaRPr lang="es-ES_tradnl" sz="2400" dirty="0"/>
          </a:p>
        </p:txBody>
      </p:sp>
      <p:sp>
        <p:nvSpPr>
          <p:cNvPr id="2" name="CuadroTexto 1"/>
          <p:cNvSpPr txBox="1"/>
          <p:nvPr/>
        </p:nvSpPr>
        <p:spPr>
          <a:xfrm>
            <a:off x="1167065" y="1565543"/>
            <a:ext cx="998621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Transferencia: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Al traslado controlado y sistemático de expedientes de consulta esporádica de un archivo de trámite a uno de concentración y de expedientes que deben conservarse de manera permanente, del archivo de concentración al archivo histórico.</a:t>
            </a:r>
          </a:p>
          <a:p>
            <a:pPr algn="just"/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Valoración Documental: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A la actividad que consiste en el análisis e identificación de los valores documentales, es decir, el estudio de la condición de los documentos que les confiere características específicas en los archivos de trámite o concentración, o evidénciales, testimoniales, e informativos para los documentos históricos, con la finalidad de establecer criterios, vigencias documentales y, en su caso, plazos de conservación, así como para la disposición documental.</a:t>
            </a:r>
          </a:p>
          <a:p>
            <a:pPr algn="just"/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Vigencia Documental: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Al periodo durante el cual un documento de archivo mantiene sus valores administrativos, legales, fiscales, o contables, de conformidad con  las disposiciones jurídicas vigentes y aplicables.¹         </a:t>
            </a:r>
          </a:p>
          <a:p>
            <a:pPr algn="just"/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s-ES" dirty="0"/>
              <a:t>										</a:t>
            </a:r>
          </a:p>
          <a:p>
            <a:pPr algn="just"/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1.https://www.diputados.gob.mx/LeyesBiblio/pdf/LGA.pdf   </a:t>
            </a:r>
            <a:endParaRPr lang="es-ES_trad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Imagen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065" y="6356350"/>
            <a:ext cx="9715209" cy="2509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262505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20800"/>
            <a:ext cx="10515600" cy="5400675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Documentos Orgánica: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A la documentación que nace den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tro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de la administración pública de acuerdo al contexto del organismo productor sujeto a los manuales de organización administrativa.</a:t>
            </a:r>
          </a:p>
          <a:p>
            <a:pPr marL="0" indent="0" algn="just">
              <a:buNone/>
            </a:pPr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Documentación Funcional: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A la documentación que posibilita organizar los archivos de acuerdo a las funciones especificas que marcan los manuales de procedimientos, siempre y cuando se encuentren debidamente estructuradas de acuerdo a los organigramas que conforman las instituciones, emendas de un decreto, reglamento o Ley.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Documentos Orgánicos-Funcionales: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A aquella documentación que nace de la fusión de los elementos que se contemplan en la génesis documental de acuerdo al organismo y las funciones que se produjo.</a:t>
            </a:r>
          </a:p>
          <a:p>
            <a:pPr marL="0" indent="0" algn="just">
              <a:buNone/>
            </a:pPr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Los Documentos de los archivos estatales de trámite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tendrán vigencia de conservación por 5 años a partir de su generación.</a:t>
            </a:r>
          </a:p>
          <a:p>
            <a:pPr marL="0" indent="0" algn="just">
              <a:buNone/>
            </a:pPr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Los Documentos de los archivos de concentración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tendrán vigencia de conservación de 25 años después de su transferencia inventariada en los archivos de trámite.</a:t>
            </a:r>
          </a:p>
          <a:p>
            <a:pPr marL="0" indent="0" algn="just">
              <a:buNone/>
            </a:pPr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Los Documentos de los archivos históricos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tendrán vigencia de conservación de forma permanentemente y en reguardo, después de haber concluido los 30 años correspondientes a las etapas de trámite y concentración, esto para la utilización de cualquier persona que lo requiera.</a:t>
            </a:r>
          </a:p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52AD3-9009-4B47-8FD2-4BF50A8771A6}" type="slidenum">
              <a:rPr lang="es-ES_tradnl" smtClean="0"/>
              <a:t>19</a:t>
            </a:fld>
            <a:endParaRPr lang="es-ES_tradnl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0252" y="171900"/>
            <a:ext cx="2969979" cy="90532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4670671" y="387378"/>
            <a:ext cx="63138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>
                <a:latin typeface="Arial" charset="0"/>
                <a:ea typeface="Arial" charset="0"/>
                <a:cs typeface="Arial" charset="0"/>
              </a:rPr>
              <a:t>Cuadro General de Clasificación</a:t>
            </a:r>
            <a:r>
              <a:rPr lang="es-ES" sz="2000" b="1" dirty="0">
                <a:latin typeface="Arial" charset="0"/>
                <a:ea typeface="Arial" charset="0"/>
                <a:cs typeface="Arial" charset="0"/>
              </a:rPr>
              <a:t> Archivística-Catálogo de Disposición Documental, </a:t>
            </a:r>
            <a:r>
              <a:rPr lang="es-ES_tradnl" sz="2000" b="1" dirty="0">
                <a:latin typeface="Arial" charset="0"/>
                <a:ea typeface="Arial" charset="0"/>
                <a:cs typeface="Arial" charset="0"/>
              </a:rPr>
              <a:t>2022.</a:t>
            </a:r>
            <a:r>
              <a:rPr lang="es-ES_tradnl" sz="2400" b="1" dirty="0">
                <a:latin typeface="Arial" charset="0"/>
                <a:ea typeface="Arial" charset="0"/>
                <a:cs typeface="Arial" charset="0"/>
              </a:rPr>
              <a:t>                                                                                                    </a:t>
            </a:r>
            <a:endParaRPr lang="es-ES_tradnl" sz="2400" dirty="0"/>
          </a:p>
        </p:txBody>
      </p:sp>
    </p:spTree>
    <p:extLst>
      <p:ext uri="{BB962C8B-B14F-4D97-AF65-F5344CB8AC3E}">
        <p14:creationId xmlns:p14="http://schemas.microsoft.com/office/powerpoint/2010/main" val="1453411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136" y="171579"/>
            <a:ext cx="2907125" cy="81663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uadroTexto 1"/>
          <p:cNvSpPr txBox="1"/>
          <p:nvPr/>
        </p:nvSpPr>
        <p:spPr>
          <a:xfrm>
            <a:off x="9428377" y="318288"/>
            <a:ext cx="14013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latin typeface="Arial" charset="0"/>
                <a:ea typeface="Arial" charset="0"/>
                <a:cs typeface="Arial" charset="0"/>
              </a:rPr>
              <a:t>ÍNDICE</a:t>
            </a:r>
            <a:endParaRPr lang="es-ES_tradnl" sz="2800" dirty="0"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0268713"/>
              </p:ext>
            </p:extLst>
          </p:nvPr>
        </p:nvGraphicFramePr>
        <p:xfrm>
          <a:off x="1198339" y="1539744"/>
          <a:ext cx="9595044" cy="39870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694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5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2267"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8C010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TEMA</a:t>
                      </a:r>
                    </a:p>
                  </a:txBody>
                  <a:tcPr>
                    <a:lnL w="38100" cap="flat" cmpd="sng" algn="ctr">
                      <a:solidFill>
                        <a:srgbClr val="8C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C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C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C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8C010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P</a:t>
                      </a:r>
                      <a:r>
                        <a:rPr lang="es-ES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8C010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ÁGINA</a:t>
                      </a:r>
                      <a:endParaRPr lang="es-ES_tradnl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8C010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8C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C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C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C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2267">
                <a:tc>
                  <a:txBody>
                    <a:bodyPr/>
                    <a:lstStyle/>
                    <a:p>
                      <a:pPr algn="l"/>
                      <a:r>
                        <a:rPr lang="es-ES_tradnl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8C010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1- INTRODUCCI</a:t>
                      </a:r>
                      <a:r>
                        <a:rPr lang="es-ES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8C010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ÓN.</a:t>
                      </a:r>
                      <a:endParaRPr lang="es-ES_tradnl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8C010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8C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C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C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C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8C010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3</a:t>
                      </a:r>
                    </a:p>
                  </a:txBody>
                  <a:tcPr>
                    <a:lnL w="38100" cap="flat" cmpd="sng" algn="ctr">
                      <a:solidFill>
                        <a:srgbClr val="8C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C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C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C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54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8C010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2- OBJETIVOS: GENERAL Y</a:t>
                      </a:r>
                      <a:r>
                        <a:rPr lang="es-ES_tradnl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8C010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ESPECIFICO.</a:t>
                      </a:r>
                      <a:endParaRPr lang="es-ES_tradnl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8C010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8C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C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C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C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8C010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8</a:t>
                      </a:r>
                    </a:p>
                  </a:txBody>
                  <a:tcPr>
                    <a:lnL w="38100" cap="flat" cmpd="sng" algn="ctr">
                      <a:solidFill>
                        <a:srgbClr val="8C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C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C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C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54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8C010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3-</a:t>
                      </a:r>
                      <a:r>
                        <a:rPr lang="es-ES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8C010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es-ES_tradnl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8C010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CUADRO</a:t>
                      </a:r>
                      <a:r>
                        <a:rPr lang="es-ES_tradnl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8C010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DE CLASIFICAI</a:t>
                      </a:r>
                      <a:r>
                        <a:rPr lang="es-ES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8C010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ÓN Y CATÁLOGO DE DISPOSICIÓN DOCUMENTAL.</a:t>
                      </a:r>
                      <a:endParaRPr lang="es-ES_tradnl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8C010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algn="l"/>
                      <a:endParaRPr lang="es-ES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8C010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8C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C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C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C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8C010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9</a:t>
                      </a:r>
                    </a:p>
                  </a:txBody>
                  <a:tcPr anchor="b">
                    <a:lnL w="38100" cap="flat" cmpd="sng" algn="ctr">
                      <a:solidFill>
                        <a:srgbClr val="8C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C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C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C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0365">
                <a:tc>
                  <a:txBody>
                    <a:bodyPr/>
                    <a:lstStyle/>
                    <a:p>
                      <a:pPr algn="l"/>
                      <a:r>
                        <a:rPr lang="es-ES_tradnl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8C010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4- MARCO JURIDICO.</a:t>
                      </a:r>
                    </a:p>
                  </a:txBody>
                  <a:tcPr>
                    <a:lnL w="38100" cap="flat" cmpd="sng" algn="ctr">
                      <a:solidFill>
                        <a:srgbClr val="8C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C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C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C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8C010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13</a:t>
                      </a:r>
                    </a:p>
                  </a:txBody>
                  <a:tcPr anchor="b">
                    <a:lnL w="38100" cap="flat" cmpd="sng" algn="ctr">
                      <a:solidFill>
                        <a:srgbClr val="8C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C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C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C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2267">
                <a:tc>
                  <a:txBody>
                    <a:bodyPr/>
                    <a:lstStyle/>
                    <a:p>
                      <a:pPr algn="l"/>
                      <a:r>
                        <a:rPr lang="es-ES_tradnl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8C010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5- GLOSARIO</a:t>
                      </a:r>
                      <a:r>
                        <a:rPr lang="es-ES_tradnl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8C010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DE T</a:t>
                      </a:r>
                      <a:r>
                        <a:rPr lang="es-ES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8C010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ÉRMINOS.</a:t>
                      </a:r>
                      <a:endParaRPr lang="es-ES_tradnl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8C010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8C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C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C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C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8C010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14</a:t>
                      </a:r>
                      <a:endParaRPr lang="es-ES_tradnl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8C010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8C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C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C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C01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52AD3-9009-4B47-8FD2-4BF50A8771A6}" type="slidenum">
              <a:rPr lang="es-ES_tradnl" smtClean="0"/>
              <a:t>2</a:t>
            </a:fld>
            <a:endParaRPr lang="es-ES_tradnl" dirty="0"/>
          </a:p>
        </p:txBody>
      </p:sp>
      <p:pic>
        <p:nvPicPr>
          <p:cNvPr id="8" name="Imagen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136" y="6356350"/>
            <a:ext cx="10082561" cy="2509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37863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882" y="286480"/>
            <a:ext cx="2969979" cy="90532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uadroTexto 5"/>
          <p:cNvSpPr txBox="1"/>
          <p:nvPr/>
        </p:nvSpPr>
        <p:spPr>
          <a:xfrm>
            <a:off x="4350682" y="509772"/>
            <a:ext cx="63138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000" b="1" dirty="0">
                <a:latin typeface="Arial" charset="0"/>
                <a:ea typeface="Arial" charset="0"/>
                <a:cs typeface="Arial" charset="0"/>
              </a:rPr>
              <a:t>Cuadro General de Clasificación</a:t>
            </a:r>
            <a:r>
              <a:rPr lang="es-ES" sz="2000" b="1" dirty="0">
                <a:latin typeface="Arial" charset="0"/>
                <a:ea typeface="Arial" charset="0"/>
                <a:cs typeface="Arial" charset="0"/>
              </a:rPr>
              <a:t> Archivística-Catálogo de Disposición Documental, </a:t>
            </a:r>
            <a:r>
              <a:rPr lang="es-ES_tradnl" sz="2000" b="1" dirty="0">
                <a:latin typeface="Arial" charset="0"/>
                <a:ea typeface="Arial" charset="0"/>
                <a:cs typeface="Arial" charset="0"/>
              </a:rPr>
              <a:t>2022.</a:t>
            </a:r>
            <a:r>
              <a:rPr lang="es-ES_tradnl" sz="2400" b="1" dirty="0">
                <a:latin typeface="Arial" charset="0"/>
                <a:ea typeface="Arial" charset="0"/>
                <a:cs typeface="Arial" charset="0"/>
              </a:rPr>
              <a:t>                                                                                                 </a:t>
            </a:r>
            <a:endParaRPr lang="es-ES_tradnl" sz="2400" dirty="0"/>
          </a:p>
        </p:txBody>
      </p:sp>
      <p:sp>
        <p:nvSpPr>
          <p:cNvPr id="7" name="Rectángulo 6"/>
          <p:cNvSpPr/>
          <p:nvPr/>
        </p:nvSpPr>
        <p:spPr>
          <a:xfrm>
            <a:off x="1119882" y="1462227"/>
            <a:ext cx="10097467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895350">
              <a:lnSpc>
                <a:spcPct val="107000"/>
              </a:lnSpc>
              <a:tabLst>
                <a:tab pos="808038" algn="l"/>
              </a:tabLst>
            </a:pPr>
            <a:r>
              <a:rPr lang="es-ES_tradnl" sz="2000" b="1" dirty="0">
                <a:latin typeface="Arial" charset="0"/>
                <a:ea typeface="Arial" charset="0"/>
                <a:cs typeface="Arial" charset="0"/>
              </a:rPr>
              <a:t>1.- INTRODUCCI</a:t>
            </a:r>
            <a:r>
              <a:rPr lang="es-ES" sz="2000" b="1" dirty="0">
                <a:latin typeface="Arial" charset="0"/>
                <a:ea typeface="Arial" charset="0"/>
                <a:cs typeface="Arial" charset="0"/>
              </a:rPr>
              <a:t>ÓN.</a:t>
            </a:r>
            <a:endParaRPr lang="es-ES_tradnl" sz="2000" b="1" dirty="0">
              <a:latin typeface="Arial" charset="0"/>
              <a:ea typeface="Arial" charset="0"/>
              <a:cs typeface="Arial" charset="0"/>
            </a:endParaRPr>
          </a:p>
          <a:p>
            <a:pPr algn="just" defTabSz="895350">
              <a:lnSpc>
                <a:spcPct val="107000"/>
              </a:lnSpc>
              <a:spcAft>
                <a:spcPts val="0"/>
              </a:spcAft>
              <a:tabLst>
                <a:tab pos="808038" algn="l"/>
              </a:tabLst>
            </a:pPr>
            <a:endParaRPr lang="es-MX" dirty="0">
              <a:latin typeface="Arial" charset="0"/>
              <a:ea typeface="Arial" charset="0"/>
              <a:cs typeface="Arial" charset="0"/>
            </a:endParaRPr>
          </a:p>
          <a:p>
            <a:pPr algn="just" defTabSz="895350">
              <a:tabLst>
                <a:tab pos="808038" algn="l"/>
              </a:tabLst>
            </a:pPr>
            <a:r>
              <a:rPr lang="es-MX" dirty="0">
                <a:effectLst/>
                <a:latin typeface="Arial" charset="0"/>
                <a:ea typeface="Arial" charset="0"/>
                <a:cs typeface="Arial" charset="0"/>
              </a:rPr>
              <a:t>La Representación del Poder Ejecutivo del Estado de Guerrero en la Ciudad de México, a través del Sistema Institucional de Archivos (S.I.A.), el Grupo Interdicisplinarios de Archivos (G.I.A.), por sus siglas, y la Coordinación de Archivos, pone a disposicio</a:t>
            </a:r>
            <a:r>
              <a:rPr lang="es-ES" dirty="0">
                <a:effectLst/>
                <a:latin typeface="Arial" charset="0"/>
                <a:ea typeface="Arial" charset="0"/>
                <a:cs typeface="Arial" charset="0"/>
              </a:rPr>
              <a:t>n, e</a:t>
            </a:r>
            <a:r>
              <a:rPr lang="es-MX" dirty="0">
                <a:effectLst/>
                <a:latin typeface="Arial" charset="0"/>
                <a:ea typeface="Arial" charset="0"/>
                <a:cs typeface="Arial" charset="0"/>
              </a:rPr>
              <a:t>l “</a:t>
            </a:r>
            <a:r>
              <a:rPr lang="es-ES_tradnl" b="1" dirty="0">
                <a:latin typeface="Arial" charset="0"/>
                <a:ea typeface="Arial" charset="0"/>
                <a:cs typeface="Arial" charset="0"/>
              </a:rPr>
              <a:t>Cuadro General de Clasificación</a:t>
            </a:r>
            <a:r>
              <a:rPr lang="es-ES" b="1" dirty="0">
                <a:latin typeface="Arial" charset="0"/>
                <a:ea typeface="Arial" charset="0"/>
                <a:cs typeface="Arial" charset="0"/>
              </a:rPr>
              <a:t> Archivística y el Catálogo de Disposición Documental, </a:t>
            </a:r>
            <a:r>
              <a:rPr lang="es-ES_tradnl" b="1" dirty="0">
                <a:latin typeface="Arial" charset="0"/>
                <a:ea typeface="Arial" charset="0"/>
                <a:cs typeface="Arial" charset="0"/>
              </a:rPr>
              <a:t>2022.</a:t>
            </a:r>
          </a:p>
          <a:p>
            <a:pPr algn="just" defTabSz="895350">
              <a:tabLst>
                <a:tab pos="808038" algn="l"/>
              </a:tabLst>
            </a:pPr>
            <a:endParaRPr lang="es-ES_tradnl" b="1" dirty="0">
              <a:latin typeface="Arial" charset="0"/>
              <a:ea typeface="Arial" charset="0"/>
              <a:cs typeface="Arial" charset="0"/>
            </a:endParaRPr>
          </a:p>
          <a:p>
            <a:pPr algn="just" defTabSz="895350">
              <a:tabLst>
                <a:tab pos="808038" algn="l"/>
              </a:tabLst>
            </a:pPr>
            <a:r>
              <a:rPr lang="es-ES_tradnl" dirty="0">
                <a:latin typeface="Arial" charset="0"/>
                <a:ea typeface="Arial" charset="0"/>
                <a:cs typeface="Arial" charset="0"/>
              </a:rPr>
              <a:t>En apego a Leyes relativas, y para el manejo efectivo, proactivo, eficaz, adema</a:t>
            </a:r>
            <a:r>
              <a:rPr lang="es-ES" dirty="0">
                <a:latin typeface="Arial" charset="0"/>
                <a:ea typeface="Arial" charset="0"/>
                <a:cs typeface="Arial" charset="0"/>
              </a:rPr>
              <a:t>s de</a:t>
            </a:r>
            <a:r>
              <a:rPr lang="es-ES_tradnl" dirty="0">
                <a:latin typeface="Arial" charset="0"/>
                <a:ea typeface="Arial" charset="0"/>
                <a:cs typeface="Arial" charset="0"/>
              </a:rPr>
              <a:t> clasificar la </a:t>
            </a:r>
            <a:r>
              <a:rPr lang="es-ES_tradnl" dirty="0" err="1">
                <a:latin typeface="Arial" charset="0"/>
                <a:ea typeface="Arial" charset="0"/>
                <a:cs typeface="Arial" charset="0"/>
              </a:rPr>
              <a:t>documentaci</a:t>
            </a:r>
            <a:r>
              <a:rPr lang="es-ES" dirty="0" err="1">
                <a:latin typeface="Arial" charset="0"/>
                <a:ea typeface="Arial" charset="0"/>
                <a:cs typeface="Arial" charset="0"/>
              </a:rPr>
              <a:t>ón</a:t>
            </a:r>
            <a:r>
              <a:rPr lang="es-ES" dirty="0">
                <a:latin typeface="Arial" charset="0"/>
                <a:ea typeface="Arial" charset="0"/>
                <a:cs typeface="Arial" charset="0"/>
              </a:rPr>
              <a:t> para el resguardo archivístico, con el objetivo de preservar el acervo documental de esta institución,  </a:t>
            </a:r>
          </a:p>
          <a:p>
            <a:pPr algn="just" defTabSz="895350">
              <a:tabLst>
                <a:tab pos="808038" algn="l"/>
              </a:tabLst>
            </a:pPr>
            <a:endParaRPr lang="es-ES" dirty="0">
              <a:latin typeface="Arial" charset="0"/>
              <a:ea typeface="Arial" charset="0"/>
              <a:cs typeface="Arial" charset="0"/>
            </a:endParaRPr>
          </a:p>
          <a:p>
            <a:pPr algn="just" defTabSz="895350">
              <a:tabLst>
                <a:tab pos="808038" algn="l"/>
              </a:tabLst>
            </a:pPr>
            <a:r>
              <a:rPr lang="es-ES" dirty="0">
                <a:latin typeface="Arial" charset="0"/>
                <a:ea typeface="Arial" charset="0"/>
                <a:cs typeface="Arial" charset="0"/>
              </a:rPr>
              <a:t>Tanto el Cuadro General de Clasificación Archivístico como el Catálogo de Disposición Documental, son las herramientas ejes-fundamentales-raíz, para que, desde origen, los archivos se valoren, cataloguen, clasifiquen, dispongan y se determine los plazos para su destino final. Se dice que “sin un acervo bien clasificado no podría haber transparencia”.      </a:t>
            </a:r>
          </a:p>
          <a:p>
            <a:pPr algn="just" defTabSz="895350">
              <a:tabLst>
                <a:tab pos="808038" algn="l"/>
              </a:tabLst>
            </a:pPr>
            <a:endParaRPr lang="es-ES" dirty="0">
              <a:latin typeface="Arial" charset="0"/>
              <a:ea typeface="Arial" charset="0"/>
              <a:cs typeface="Arial" charset="0"/>
            </a:endParaRPr>
          </a:p>
          <a:p>
            <a:pPr algn="just" defTabSz="895350">
              <a:spcAft>
                <a:spcPts val="0"/>
              </a:spcAft>
              <a:tabLst>
                <a:tab pos="808038" algn="l"/>
              </a:tabLst>
            </a:pPr>
            <a:r>
              <a:rPr lang="es-MX" dirty="0">
                <a:effectLst/>
                <a:latin typeface="Arial" charset="0"/>
                <a:ea typeface="Arial" charset="0"/>
                <a:cs typeface="Arial" charset="0"/>
              </a:rPr>
              <a:t> </a:t>
            </a:r>
            <a:endParaRPr lang="es-ES_tradnl" dirty="0"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52AD3-9009-4B47-8FD2-4BF50A8771A6}" type="slidenum">
              <a:rPr lang="es-ES_tradnl" smtClean="0"/>
              <a:t>3</a:t>
            </a:fld>
            <a:endParaRPr lang="es-ES_tradnl" dirty="0"/>
          </a:p>
        </p:txBody>
      </p:sp>
      <p:pic>
        <p:nvPicPr>
          <p:cNvPr id="8" name="Imagen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6135" y="6356350"/>
            <a:ext cx="9715209" cy="2509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36750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5D3036-43A0-4D79-9D13-E21172A12C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1384" y="1560817"/>
            <a:ext cx="10094067" cy="454815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s-ES" sz="1900" dirty="0">
                <a:latin typeface="Arial" charset="0"/>
                <a:ea typeface="Arial" charset="0"/>
                <a:cs typeface="Arial" charset="0"/>
              </a:rPr>
              <a:t>Que de conformidad con los mandatado en la Ley General de Archivos en sus Artículos: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mr-IN" sz="1900" dirty="0">
                <a:latin typeface="Arial" charset="0"/>
                <a:ea typeface="Arial" charset="0"/>
                <a:cs typeface="Arial" charset="0"/>
              </a:rPr>
              <a:t>…</a:t>
            </a:r>
            <a:r>
              <a:rPr lang="es-ES" sz="1900" dirty="0">
                <a:latin typeface="Arial" charset="0"/>
                <a:ea typeface="Arial" charset="0"/>
                <a:cs typeface="Arial" charset="0"/>
              </a:rPr>
              <a:t>,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s-ES" sz="1900" b="1" dirty="0">
              <a:latin typeface="Arial" charset="0"/>
              <a:ea typeface="Arial" charset="0"/>
              <a:cs typeface="Arial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900" b="1" dirty="0">
                <a:latin typeface="Arial" charset="0"/>
                <a:ea typeface="Arial" charset="0"/>
                <a:cs typeface="Arial" charset="0"/>
              </a:rPr>
              <a:t>“</a:t>
            </a:r>
            <a:r>
              <a:rPr lang="es-MX" sz="1900" b="1" dirty="0">
                <a:latin typeface="Arial" charset="0"/>
                <a:ea typeface="Arial" charset="0"/>
                <a:cs typeface="Arial" charset="0"/>
              </a:rPr>
              <a:t>Artículo 10. </a:t>
            </a:r>
            <a:r>
              <a:rPr lang="es-MX" sz="1900" dirty="0">
                <a:latin typeface="Arial" charset="0"/>
                <a:ea typeface="Arial" charset="0"/>
                <a:cs typeface="Arial" charset="0"/>
              </a:rPr>
              <a:t>Cada sujeto obligado es responsable de organizar y conservar sus archivos; de la operación de su sistema institucional; del cumplimiento de lo dispuesto por esta Ley; las correspondientes de las entidades federativas y las determinaciones que emita el Consejo Nacional o el Consejo Local, según corresponda; y deberán garantizar que no se sustraigan, dañen o eliminen documentos de archivo y la información a su cargo”.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es-MX" sz="1900" dirty="0">
              <a:latin typeface="Arial" charset="0"/>
              <a:ea typeface="Arial" charset="0"/>
              <a:cs typeface="Arial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es-MX" sz="1900" b="1" dirty="0">
                <a:latin typeface="Arial" charset="0"/>
                <a:ea typeface="Arial" charset="0"/>
                <a:cs typeface="Arial" charset="0"/>
              </a:rPr>
              <a:t>“Artículo 27.</a:t>
            </a:r>
            <a:r>
              <a:rPr lang="es-MX" sz="1900" dirty="0">
                <a:latin typeface="Arial" charset="0"/>
                <a:ea typeface="Arial" charset="0"/>
                <a:cs typeface="Arial" charset="0"/>
              </a:rPr>
              <a:t> El área coordinadora de archivos promoverá que las áreas operativas lleven a cabo las acciones de gestión documental y administración de los archivos, de manera conjunta con las unidades administrativas o áreas competentes de cada sujeto obligado”.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es-MX" sz="2000" dirty="0">
                <a:latin typeface="Arial" charset="0"/>
                <a:ea typeface="Arial" charset="0"/>
                <a:cs typeface="Arial" charset="0"/>
              </a:rPr>
              <a:t>…,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es-MX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es-MX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B96191B-52F1-4CCA-8061-DE6488ED9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52AD3-9009-4B47-8FD2-4BF50A8771A6}" type="slidenum">
              <a:rPr lang="es-ES_tradnl" smtClean="0"/>
              <a:t>4</a:t>
            </a:fld>
            <a:endParaRPr lang="es-ES_tradnl" dirty="0"/>
          </a:p>
        </p:txBody>
      </p:sp>
      <p:sp>
        <p:nvSpPr>
          <p:cNvPr id="7" name="CuadroTexto 6"/>
          <p:cNvSpPr txBox="1"/>
          <p:nvPr/>
        </p:nvSpPr>
        <p:spPr>
          <a:xfrm>
            <a:off x="4350682" y="509772"/>
            <a:ext cx="63138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>
                <a:latin typeface="Arial" charset="0"/>
                <a:ea typeface="Arial" charset="0"/>
                <a:cs typeface="Arial" charset="0"/>
              </a:rPr>
              <a:t>Cuadro General de Clasificación</a:t>
            </a:r>
            <a:r>
              <a:rPr lang="es-ES" sz="2000" b="1" dirty="0">
                <a:latin typeface="Arial" charset="0"/>
                <a:ea typeface="Arial" charset="0"/>
                <a:cs typeface="Arial" charset="0"/>
              </a:rPr>
              <a:t> Archivística-Catálogo de Disposición Documental, </a:t>
            </a:r>
            <a:r>
              <a:rPr lang="es-ES_tradnl" sz="2000" b="1" dirty="0">
                <a:latin typeface="Arial" charset="0"/>
                <a:ea typeface="Arial" charset="0"/>
                <a:cs typeface="Arial" charset="0"/>
              </a:rPr>
              <a:t>2022.</a:t>
            </a:r>
            <a:r>
              <a:rPr lang="es-ES_tradnl" sz="2400" b="1" dirty="0">
                <a:latin typeface="Arial" charset="0"/>
                <a:ea typeface="Arial" charset="0"/>
                <a:cs typeface="Arial" charset="0"/>
              </a:rPr>
              <a:t>                                                                                                    </a:t>
            </a:r>
            <a:endParaRPr lang="es-ES_tradnl" sz="2400" dirty="0"/>
          </a:p>
        </p:txBody>
      </p:sp>
      <p:pic>
        <p:nvPicPr>
          <p:cNvPr id="8" name="Imagen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384" y="373891"/>
            <a:ext cx="2969979" cy="90532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384" y="6362115"/>
            <a:ext cx="9715209" cy="2509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12793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064776" y="1505168"/>
            <a:ext cx="10169201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MX" dirty="0">
                <a:latin typeface="Arial" charset="0"/>
                <a:ea typeface="Arial" charset="0"/>
                <a:cs typeface="Arial" charset="0"/>
              </a:rPr>
              <a:t>A Ley de Archivos del Estado de Guerrero y sus Municipios en su Art</a:t>
            </a:r>
            <a:r>
              <a:rPr lang="es-ES" dirty="0" err="1">
                <a:latin typeface="Arial" charset="0"/>
                <a:ea typeface="Arial" charset="0"/>
                <a:cs typeface="Arial" charset="0"/>
              </a:rPr>
              <a:t>ículo</a:t>
            </a:r>
            <a:r>
              <a:rPr lang="es-ES" dirty="0">
                <a:latin typeface="Arial" charset="0"/>
                <a:ea typeface="Arial" charset="0"/>
                <a:cs typeface="Arial" charset="0"/>
              </a:rPr>
              <a:t> 6 por citar solo uno</a:t>
            </a:r>
            <a:r>
              <a:rPr lang="es-MX" dirty="0">
                <a:latin typeface="Arial" charset="0"/>
                <a:ea typeface="Arial" charset="0"/>
                <a:cs typeface="Arial" charset="0"/>
              </a:rPr>
              <a:t>:</a:t>
            </a:r>
            <a:endParaRPr lang="es-ES_tradnl" b="1" dirty="0">
              <a:latin typeface="Arial" charset="0"/>
              <a:ea typeface="Arial" charset="0"/>
              <a:cs typeface="Arial" charset="0"/>
            </a:endParaRPr>
          </a:p>
          <a:p>
            <a:pPr algn="just">
              <a:spcAft>
                <a:spcPts val="0"/>
              </a:spcAft>
            </a:pPr>
            <a:r>
              <a:rPr lang="mr-IN" b="1" dirty="0">
                <a:latin typeface="Arial" charset="0"/>
                <a:ea typeface="Arial" charset="0"/>
                <a:cs typeface="Arial" charset="0"/>
              </a:rPr>
              <a:t>…</a:t>
            </a:r>
            <a:r>
              <a:rPr lang="es-ES" b="1" dirty="0">
                <a:latin typeface="Arial" charset="0"/>
                <a:ea typeface="Arial" charset="0"/>
                <a:cs typeface="Arial" charset="0"/>
              </a:rPr>
              <a:t>, </a:t>
            </a:r>
          </a:p>
          <a:p>
            <a:pPr algn="just">
              <a:spcAft>
                <a:spcPts val="0"/>
              </a:spcAft>
            </a:pPr>
            <a:r>
              <a:rPr lang="es-MX" b="1" dirty="0">
                <a:latin typeface="Arial" charset="0"/>
                <a:ea typeface="Arial" charset="0"/>
                <a:cs typeface="Arial" charset="0"/>
              </a:rPr>
              <a:t>“Artículo 6.</a:t>
            </a:r>
            <a:r>
              <a:rPr lang="es-MX" dirty="0">
                <a:latin typeface="Arial" charset="0"/>
                <a:ea typeface="Arial" charset="0"/>
                <a:cs typeface="Arial" charset="0"/>
              </a:rPr>
              <a:t> Toda la información contenida en los documentos de archivo producidos, obtenidos, adquiridos, transformados o en posesión de los sujetos obligados, será pública y accesible a cualquier persona en los términos y condiciones que establece la Ley de Transparencia y 	Acceso a la Información Pública y la Ley de Protección de Datos Personales en Posesión de Sujetos Obligados, ambas del Estado de Guerrero”.</a:t>
            </a:r>
          </a:p>
          <a:p>
            <a:pPr algn="just">
              <a:spcAft>
                <a:spcPts val="0"/>
              </a:spcAft>
            </a:pPr>
            <a:r>
              <a:rPr lang="es-MX" dirty="0">
                <a:latin typeface="Arial" charset="0"/>
                <a:ea typeface="Arial" charset="0"/>
                <a:cs typeface="Arial" charset="0"/>
              </a:rPr>
              <a:t>…,</a:t>
            </a:r>
          </a:p>
          <a:p>
            <a:pPr algn="just">
              <a:spcAft>
                <a:spcPts val="0"/>
              </a:spcAft>
            </a:pPr>
            <a:endParaRPr lang="es-MX" dirty="0">
              <a:latin typeface="Arial" charset="0"/>
              <a:ea typeface="Arial" charset="0"/>
              <a:cs typeface="Arial" charset="0"/>
            </a:endParaRPr>
          </a:p>
          <a:p>
            <a:pPr algn="just">
              <a:spcAft>
                <a:spcPts val="0"/>
              </a:spcAft>
            </a:pPr>
            <a:r>
              <a:rPr lang="es-ES" dirty="0">
                <a:latin typeface="Arial" charset="0"/>
                <a:ea typeface="Arial" charset="0"/>
                <a:cs typeface="Arial" charset="0"/>
              </a:rPr>
              <a:t>De igual forma, como a la Ley Número 875 de Archivos Generales del Estado Libre y Soberano de Guerrero en sus Artículos 1º, 2º, 3º, 4º y 5º:</a:t>
            </a:r>
          </a:p>
          <a:p>
            <a:pPr algn="just">
              <a:spcAft>
                <a:spcPts val="0"/>
              </a:spcAft>
            </a:pPr>
            <a:endParaRPr lang="es-ES" dirty="0">
              <a:latin typeface="Arial" charset="0"/>
              <a:ea typeface="Arial" charset="0"/>
              <a:cs typeface="Arial" charset="0"/>
            </a:endParaRPr>
          </a:p>
          <a:p>
            <a:pPr algn="just">
              <a:spcAft>
                <a:spcPts val="0"/>
              </a:spcAft>
            </a:pPr>
            <a:r>
              <a:rPr lang="es-ES" sz="1900" dirty="0">
                <a:latin typeface="Arial" charset="0"/>
                <a:ea typeface="Arial" charset="0"/>
                <a:cs typeface="Arial" charset="0"/>
              </a:rPr>
              <a:t>“Artículo 1.- La presente Ley es de orden publico e interés social, tiene por objeto el ordenamiento, preservación, </a:t>
            </a:r>
            <a:r>
              <a:rPr lang="es-ES" sz="1900" dirty="0" err="1">
                <a:latin typeface="Arial" charset="0"/>
                <a:ea typeface="Arial" charset="0"/>
                <a:cs typeface="Arial" charset="0"/>
              </a:rPr>
              <a:t>uniformación</a:t>
            </a:r>
            <a:r>
              <a:rPr lang="es-ES" sz="1900" dirty="0">
                <a:latin typeface="Arial" charset="0"/>
                <a:ea typeface="Arial" charset="0"/>
                <a:cs typeface="Arial" charset="0"/>
              </a:rPr>
              <a:t>, estudio y difusión de los documentos que constituyen el patrimonio, histórico, cultural y administrativo de las dependencias, organismos, empresas y entidades de los poderes del Estado del Guerrero y sus Municipios”.</a:t>
            </a:r>
            <a:endParaRPr lang="es-MX" sz="1900" dirty="0">
              <a:latin typeface="Arial" charset="0"/>
              <a:ea typeface="Arial" charset="0"/>
              <a:cs typeface="Arial" charset="0"/>
            </a:endParaRPr>
          </a:p>
          <a:p>
            <a:pPr algn="just">
              <a:spcAft>
                <a:spcPts val="0"/>
              </a:spcAft>
            </a:pPr>
            <a:endParaRPr lang="es-MX" sz="2000" dirty="0">
              <a:latin typeface="Arial" charset="0"/>
              <a:ea typeface="Arial" charset="0"/>
              <a:cs typeface="Arial" charset="0"/>
            </a:endParaRPr>
          </a:p>
          <a:p>
            <a:pPr algn="just">
              <a:spcAft>
                <a:spcPts val="0"/>
              </a:spcAft>
            </a:pPr>
            <a:endParaRPr lang="es-ES_tradnl" sz="2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Marcador de número de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52AD3-9009-4B47-8FD2-4BF50A8771A6}" type="slidenum">
              <a:rPr lang="es-ES_tradnl" smtClean="0"/>
              <a:t>5</a:t>
            </a:fld>
            <a:endParaRPr lang="es-ES_tradnl" dirty="0"/>
          </a:p>
        </p:txBody>
      </p:sp>
      <p:pic>
        <p:nvPicPr>
          <p:cNvPr id="7" name="Imagen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148" y="330653"/>
            <a:ext cx="2969979" cy="905322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CuadroTexto 8"/>
          <p:cNvSpPr txBox="1"/>
          <p:nvPr/>
        </p:nvSpPr>
        <p:spPr>
          <a:xfrm>
            <a:off x="4350682" y="631172"/>
            <a:ext cx="63138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>
                <a:latin typeface="Arial" charset="0"/>
                <a:ea typeface="Arial" charset="0"/>
                <a:cs typeface="Arial" charset="0"/>
              </a:rPr>
              <a:t>Cuadro General de Clasificación</a:t>
            </a:r>
            <a:r>
              <a:rPr lang="es-ES" sz="2000" b="1" dirty="0">
                <a:latin typeface="Arial" charset="0"/>
                <a:ea typeface="Arial" charset="0"/>
                <a:cs typeface="Arial" charset="0"/>
              </a:rPr>
              <a:t> Archivística-Catálogo de Disposición Documental, </a:t>
            </a:r>
            <a:r>
              <a:rPr lang="es-ES_tradnl" sz="2000" b="1" dirty="0">
                <a:latin typeface="Arial" charset="0"/>
                <a:ea typeface="Arial" charset="0"/>
                <a:cs typeface="Arial" charset="0"/>
              </a:rPr>
              <a:t>2022.</a:t>
            </a:r>
            <a:r>
              <a:rPr lang="es-ES_tradnl" sz="2400" b="1" dirty="0">
                <a:latin typeface="Arial" charset="0"/>
                <a:ea typeface="Arial" charset="0"/>
                <a:cs typeface="Arial" charset="0"/>
              </a:rPr>
              <a:t>                                                                                                   </a:t>
            </a:r>
            <a:endParaRPr lang="es-ES_tradnl" sz="2400" dirty="0"/>
          </a:p>
        </p:txBody>
      </p:sp>
      <p:pic>
        <p:nvPicPr>
          <p:cNvPr id="10" name="Imagen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148" y="6356350"/>
            <a:ext cx="9913075" cy="2509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156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064776" y="1505168"/>
            <a:ext cx="10169201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ES_tradnl" dirty="0">
                <a:latin typeface="Arial" charset="0"/>
                <a:ea typeface="Arial" charset="0"/>
                <a:cs typeface="Arial" charset="0"/>
              </a:rPr>
              <a:t>“Art</a:t>
            </a:r>
            <a:r>
              <a:rPr lang="es-ES" dirty="0" err="1">
                <a:latin typeface="Arial" charset="0"/>
                <a:ea typeface="Arial" charset="0"/>
                <a:cs typeface="Arial" charset="0"/>
              </a:rPr>
              <a:t>ículo</a:t>
            </a:r>
            <a:r>
              <a:rPr lang="es-ES_tradnl" dirty="0">
                <a:latin typeface="Arial" charset="0"/>
                <a:ea typeface="Arial" charset="0"/>
                <a:cs typeface="Arial" charset="0"/>
              </a:rPr>
              <a:t> 2.- El Patrimonio Documental propiedad del Estado será inalienable, intransferible e inembargable y no podrá salir del territorio del Estado excepto para fines de difusión e intercambio cultural, previa autorización del titular del sector público responsable de su custodia y bajo las garantías de seguridad y debido resguardo”. </a:t>
            </a:r>
          </a:p>
          <a:p>
            <a:pPr algn="just">
              <a:spcAft>
                <a:spcPts val="0"/>
              </a:spcAft>
            </a:pPr>
            <a:endParaRPr lang="es-ES_tradnl" dirty="0">
              <a:latin typeface="Arial" charset="0"/>
              <a:ea typeface="Arial" charset="0"/>
              <a:cs typeface="Arial" charset="0"/>
            </a:endParaRPr>
          </a:p>
          <a:p>
            <a:pPr algn="just">
              <a:spcAft>
                <a:spcPts val="0"/>
              </a:spcAft>
            </a:pPr>
            <a:r>
              <a:rPr lang="es-ES_tradnl" dirty="0">
                <a:latin typeface="Arial" charset="0"/>
                <a:ea typeface="Arial" charset="0"/>
                <a:cs typeface="Arial" charset="0"/>
              </a:rPr>
              <a:t>“Art</a:t>
            </a:r>
            <a:r>
              <a:rPr lang="es-ES" dirty="0" err="1">
                <a:latin typeface="Arial" charset="0"/>
                <a:ea typeface="Arial" charset="0"/>
                <a:cs typeface="Arial" charset="0"/>
              </a:rPr>
              <a:t>ículo</a:t>
            </a:r>
            <a:r>
              <a:rPr lang="es-ES_tradnl" dirty="0">
                <a:latin typeface="Arial" charset="0"/>
                <a:ea typeface="Arial" charset="0"/>
                <a:cs typeface="Arial" charset="0"/>
              </a:rPr>
              <a:t> 3.- Forman parte del Patrimonio Documental del Estado de Guerrero los documentos de cualquier época generados, conservados o reunidos por la administración pública en el ejercicio de sus funciones y de las instituciones sociales o privadas coordinadas que hayan sido dictaminados como tales”. </a:t>
            </a:r>
          </a:p>
          <a:p>
            <a:pPr algn="just">
              <a:spcAft>
                <a:spcPts val="0"/>
              </a:spcAft>
            </a:pPr>
            <a:endParaRPr lang="es-ES_tradnl" dirty="0">
              <a:latin typeface="Arial" charset="0"/>
              <a:ea typeface="Arial" charset="0"/>
              <a:cs typeface="Arial" charset="0"/>
            </a:endParaRPr>
          </a:p>
          <a:p>
            <a:pPr algn="just">
              <a:spcAft>
                <a:spcPts val="0"/>
              </a:spcAft>
            </a:pPr>
            <a:r>
              <a:rPr lang="es-ES_tradnl" dirty="0">
                <a:latin typeface="Arial" charset="0"/>
                <a:ea typeface="Arial" charset="0"/>
                <a:cs typeface="Arial" charset="0"/>
              </a:rPr>
              <a:t>“Art</a:t>
            </a:r>
            <a:r>
              <a:rPr lang="es-ES" dirty="0" err="1">
                <a:latin typeface="Arial" charset="0"/>
                <a:ea typeface="Arial" charset="0"/>
                <a:cs typeface="Arial" charset="0"/>
              </a:rPr>
              <a:t>ículo</a:t>
            </a:r>
            <a:r>
              <a:rPr lang="es-ES_tradnl" dirty="0">
                <a:latin typeface="Arial" charset="0"/>
                <a:ea typeface="Arial" charset="0"/>
                <a:cs typeface="Arial" charset="0"/>
              </a:rPr>
              <a:t> 4.- Para efectos de su clasificación los documentos se dividirán en: </a:t>
            </a:r>
          </a:p>
          <a:p>
            <a:pPr algn="just">
              <a:spcAft>
                <a:spcPts val="0"/>
              </a:spcAft>
            </a:pPr>
            <a:r>
              <a:rPr lang="es-ES_tradnl" dirty="0">
                <a:latin typeface="Arial" charset="0"/>
                <a:ea typeface="Arial" charset="0"/>
                <a:cs typeface="Arial" charset="0"/>
              </a:rPr>
              <a:t>	I.- Documentos de Tramite: Aquellos en la que se reúne la documentación recibida o 	generada y que estén sujetos a un proceso administrativo o de gestión. </a:t>
            </a:r>
          </a:p>
          <a:p>
            <a:pPr algn="just">
              <a:spcAft>
                <a:spcPts val="0"/>
              </a:spcAft>
            </a:pPr>
            <a:r>
              <a:rPr lang="es-ES_tradnl" dirty="0">
                <a:latin typeface="Arial" charset="0"/>
                <a:ea typeface="Arial" charset="0"/>
                <a:cs typeface="Arial" charset="0"/>
              </a:rPr>
              <a:t>	II.- Documentos de Concentración: Aquellos en la que se reúne la documentación 	recibida de los archivos de trámite. Los que ya no son necesarios para un proceso 	administrativos o de gestión. </a:t>
            </a:r>
          </a:p>
          <a:p>
            <a:pPr algn="just">
              <a:spcAft>
                <a:spcPts val="0"/>
              </a:spcAft>
            </a:pPr>
            <a:endParaRPr lang="es-ES_tradnl" sz="2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Marcador de número de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52AD3-9009-4B47-8FD2-4BF50A8771A6}" type="slidenum">
              <a:rPr lang="es-ES_tradnl" smtClean="0"/>
              <a:t>6</a:t>
            </a:fld>
            <a:endParaRPr lang="es-ES_tradnl" dirty="0"/>
          </a:p>
        </p:txBody>
      </p:sp>
      <p:pic>
        <p:nvPicPr>
          <p:cNvPr id="7" name="Imagen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148" y="330653"/>
            <a:ext cx="2969979" cy="905322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CuadroTexto 8"/>
          <p:cNvSpPr txBox="1"/>
          <p:nvPr/>
        </p:nvSpPr>
        <p:spPr>
          <a:xfrm>
            <a:off x="4350682" y="631172"/>
            <a:ext cx="63138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>
                <a:latin typeface="Arial" charset="0"/>
                <a:ea typeface="Arial" charset="0"/>
                <a:cs typeface="Arial" charset="0"/>
              </a:rPr>
              <a:t>Cuadro General de Clasificación</a:t>
            </a:r>
            <a:r>
              <a:rPr lang="es-ES" sz="2000" b="1" dirty="0">
                <a:latin typeface="Arial" charset="0"/>
                <a:ea typeface="Arial" charset="0"/>
                <a:cs typeface="Arial" charset="0"/>
              </a:rPr>
              <a:t> Archivística-Catálogo de Disposición Documental, </a:t>
            </a:r>
            <a:r>
              <a:rPr lang="es-ES_tradnl" sz="2000" b="1" dirty="0">
                <a:latin typeface="Arial" charset="0"/>
                <a:ea typeface="Arial" charset="0"/>
                <a:cs typeface="Arial" charset="0"/>
              </a:rPr>
              <a:t>2022.</a:t>
            </a:r>
            <a:r>
              <a:rPr lang="es-ES_tradnl" sz="2400" b="1" dirty="0">
                <a:latin typeface="Arial" charset="0"/>
                <a:ea typeface="Arial" charset="0"/>
                <a:cs typeface="Arial" charset="0"/>
              </a:rPr>
              <a:t>                                                                                                   </a:t>
            </a:r>
            <a:endParaRPr lang="es-ES_tradnl" sz="2400" dirty="0"/>
          </a:p>
        </p:txBody>
      </p:sp>
      <p:pic>
        <p:nvPicPr>
          <p:cNvPr id="10" name="Imagen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148" y="6356350"/>
            <a:ext cx="9913075" cy="2509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9473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064776" y="1505168"/>
            <a:ext cx="10169201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ES_tradnl" dirty="0"/>
              <a:t>	</a:t>
            </a:r>
            <a:r>
              <a:rPr lang="es-ES_tradnl" dirty="0" err="1">
                <a:latin typeface="Arial" charset="0"/>
                <a:ea typeface="Arial" charset="0"/>
                <a:cs typeface="Arial" charset="0"/>
              </a:rPr>
              <a:t>lII</a:t>
            </a:r>
            <a:r>
              <a:rPr lang="es-ES_tradnl" dirty="0">
                <a:latin typeface="Arial" charset="0"/>
                <a:ea typeface="Arial" charset="0"/>
                <a:cs typeface="Arial" charset="0"/>
              </a:rPr>
              <a:t>.- Documentos Históricos: Aquellos que ya han pasado las etapas de tramite y de concentración 	y que hayan sido considerados de valor relevante para la memoria documental del Estado y que 	debe conservarse permanentemente.</a:t>
            </a:r>
          </a:p>
          <a:p>
            <a:pPr algn="just">
              <a:spcAft>
                <a:spcPts val="0"/>
              </a:spcAft>
            </a:pPr>
            <a:endParaRPr lang="es-ES_tradnl" dirty="0">
              <a:latin typeface="Arial" charset="0"/>
              <a:ea typeface="Arial" charset="0"/>
              <a:cs typeface="Arial" charset="0"/>
            </a:endParaRPr>
          </a:p>
          <a:p>
            <a:pPr algn="just">
              <a:spcAft>
                <a:spcPts val="0"/>
              </a:spcAft>
            </a:pPr>
            <a:r>
              <a:rPr lang="es-ES_tradnl" dirty="0">
                <a:latin typeface="Arial" charset="0"/>
                <a:ea typeface="Arial" charset="0"/>
                <a:cs typeface="Arial" charset="0"/>
              </a:rPr>
              <a:t>“Art</a:t>
            </a:r>
            <a:r>
              <a:rPr lang="es-ES" dirty="0" err="1">
                <a:latin typeface="Arial" charset="0"/>
                <a:ea typeface="Arial" charset="0"/>
                <a:cs typeface="Arial" charset="0"/>
              </a:rPr>
              <a:t>ículo</a:t>
            </a:r>
            <a:r>
              <a:rPr lang="es-ES" dirty="0">
                <a:latin typeface="Arial" charset="0"/>
                <a:ea typeface="Arial" charset="0"/>
                <a:cs typeface="Arial" charset="0"/>
              </a:rPr>
              <a:t> 5.- Los documentos producidos por los poderes del Estado y sus Municipios como consecuencia de su gestión, cualquiera que sea su soporte, serán propiedad de estas instituciones durante su gestión y permanencia en sus respectivos archivos”. </a:t>
            </a:r>
          </a:p>
          <a:p>
            <a:pPr algn="just">
              <a:spcAft>
                <a:spcPts val="0"/>
              </a:spcAft>
            </a:pPr>
            <a:endParaRPr lang="es-ES" dirty="0">
              <a:latin typeface="Arial" charset="0"/>
              <a:ea typeface="Arial" charset="0"/>
              <a:cs typeface="Arial" charset="0"/>
            </a:endParaRPr>
          </a:p>
          <a:p>
            <a:pPr algn="just">
              <a:spcAft>
                <a:spcPts val="0"/>
              </a:spcAft>
            </a:pPr>
            <a:r>
              <a:rPr lang="mr-IN" dirty="0">
                <a:latin typeface="Arial" charset="0"/>
                <a:ea typeface="Arial" charset="0"/>
                <a:cs typeface="Arial" charset="0"/>
              </a:rPr>
              <a:t>…</a:t>
            </a:r>
            <a:r>
              <a:rPr lang="es-ES" dirty="0">
                <a:latin typeface="Arial" charset="0"/>
                <a:ea typeface="Arial" charset="0"/>
                <a:cs typeface="Arial" charset="0"/>
              </a:rPr>
              <a:t>,</a:t>
            </a:r>
          </a:p>
          <a:p>
            <a:pPr algn="just">
              <a:spcAft>
                <a:spcPts val="0"/>
              </a:spcAft>
            </a:pPr>
            <a:endParaRPr lang="es-ES" dirty="0">
              <a:latin typeface="Arial" charset="0"/>
              <a:ea typeface="Arial" charset="0"/>
              <a:cs typeface="Arial" charset="0"/>
            </a:endParaRPr>
          </a:p>
          <a:p>
            <a:pPr algn="just">
              <a:spcAft>
                <a:spcPts val="0"/>
              </a:spcAft>
            </a:pPr>
            <a:r>
              <a:rPr lang="es-ES" dirty="0">
                <a:latin typeface="Arial" charset="0"/>
                <a:ea typeface="Arial" charset="0"/>
                <a:cs typeface="Arial" charset="0"/>
              </a:rPr>
              <a:t>Por último, se apega a lo mandatado por Artículos relativos y aplicables de leyes afines al tópico en comento, tales como: </a:t>
            </a:r>
          </a:p>
          <a:p>
            <a:pPr algn="just">
              <a:spcAft>
                <a:spcPts val="0"/>
              </a:spcAft>
            </a:pPr>
            <a:endParaRPr lang="es-ES" dirty="0">
              <a:latin typeface="Arial" charset="0"/>
              <a:ea typeface="Arial" charset="0"/>
              <a:cs typeface="Arial" charset="0"/>
            </a:endParaRPr>
          </a:p>
          <a:p>
            <a:pPr algn="just">
              <a:spcAft>
                <a:spcPts val="0"/>
              </a:spcAft>
            </a:pPr>
            <a:r>
              <a:rPr lang="es-ES" dirty="0">
                <a:latin typeface="Arial" charset="0"/>
                <a:ea typeface="Arial" charset="0"/>
                <a:cs typeface="Arial" charset="0"/>
              </a:rPr>
              <a:t>Ley Número 207 de Transparencia y Acceso a la Información Pública del Estado de Guerrero y </a:t>
            </a:r>
          </a:p>
          <a:p>
            <a:pPr algn="just">
              <a:spcAft>
                <a:spcPts val="0"/>
              </a:spcAft>
            </a:pPr>
            <a:endParaRPr lang="es-ES" dirty="0">
              <a:latin typeface="Arial" charset="0"/>
              <a:ea typeface="Arial" charset="0"/>
              <a:cs typeface="Arial" charset="0"/>
            </a:endParaRPr>
          </a:p>
          <a:p>
            <a:pPr algn="just">
              <a:spcAft>
                <a:spcPts val="0"/>
              </a:spcAft>
            </a:pPr>
            <a:r>
              <a:rPr lang="es-ES" dirty="0">
                <a:latin typeface="Arial" charset="0"/>
                <a:ea typeface="Arial" charset="0"/>
                <a:cs typeface="Arial" charset="0"/>
              </a:rPr>
              <a:t>Ley Número 466 de Protección de Datos personales en Posesión de Sujetos Obligados del Estado de Guerrero.</a:t>
            </a:r>
          </a:p>
          <a:p>
            <a:pPr algn="just">
              <a:spcAft>
                <a:spcPts val="0"/>
              </a:spcAft>
            </a:pPr>
            <a:endParaRPr lang="es-ES" dirty="0"/>
          </a:p>
          <a:p>
            <a:pPr algn="just">
              <a:spcAft>
                <a:spcPts val="0"/>
              </a:spcAft>
            </a:pPr>
            <a:endParaRPr lang="es-ES_tradnl" dirty="0"/>
          </a:p>
          <a:p>
            <a:pPr algn="just">
              <a:spcAft>
                <a:spcPts val="0"/>
              </a:spcAft>
            </a:pPr>
            <a:endParaRPr lang="es-ES_tradnl" dirty="0"/>
          </a:p>
          <a:p>
            <a:pPr algn="just">
              <a:spcAft>
                <a:spcPts val="0"/>
              </a:spcAft>
            </a:pPr>
            <a:endParaRPr lang="es-ES_tradnl" dirty="0"/>
          </a:p>
          <a:p>
            <a:pPr algn="just">
              <a:spcAft>
                <a:spcPts val="0"/>
              </a:spcAft>
            </a:pPr>
            <a:endParaRPr lang="es-ES_tradnl" sz="2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Marcador de número de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52AD3-9009-4B47-8FD2-4BF50A8771A6}" type="slidenum">
              <a:rPr lang="es-ES_tradnl" smtClean="0"/>
              <a:t>7</a:t>
            </a:fld>
            <a:endParaRPr lang="es-ES_tradnl" dirty="0"/>
          </a:p>
        </p:txBody>
      </p:sp>
      <p:pic>
        <p:nvPicPr>
          <p:cNvPr id="7" name="Imagen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148" y="330653"/>
            <a:ext cx="2969979" cy="905322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CuadroTexto 8"/>
          <p:cNvSpPr txBox="1"/>
          <p:nvPr/>
        </p:nvSpPr>
        <p:spPr>
          <a:xfrm>
            <a:off x="4350682" y="631172"/>
            <a:ext cx="63138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>
                <a:latin typeface="Arial" charset="0"/>
                <a:ea typeface="Arial" charset="0"/>
                <a:cs typeface="Arial" charset="0"/>
              </a:rPr>
              <a:t>Cuadro General de Clasificación</a:t>
            </a:r>
            <a:r>
              <a:rPr lang="es-ES" sz="2000" b="1" dirty="0">
                <a:latin typeface="Arial" charset="0"/>
                <a:ea typeface="Arial" charset="0"/>
                <a:cs typeface="Arial" charset="0"/>
              </a:rPr>
              <a:t> Archivística-Catálogo de Disposición Documental, </a:t>
            </a:r>
            <a:r>
              <a:rPr lang="es-ES_tradnl" sz="2000" b="1" dirty="0">
                <a:latin typeface="Arial" charset="0"/>
                <a:ea typeface="Arial" charset="0"/>
                <a:cs typeface="Arial" charset="0"/>
              </a:rPr>
              <a:t>2022.</a:t>
            </a:r>
            <a:r>
              <a:rPr lang="es-ES_tradnl" sz="2400" b="1" dirty="0">
                <a:latin typeface="Arial" charset="0"/>
                <a:ea typeface="Arial" charset="0"/>
                <a:cs typeface="Arial" charset="0"/>
              </a:rPr>
              <a:t>                                                                                                   </a:t>
            </a:r>
            <a:endParaRPr lang="es-ES_tradnl" sz="2400" dirty="0"/>
          </a:p>
        </p:txBody>
      </p:sp>
      <p:pic>
        <p:nvPicPr>
          <p:cNvPr id="10" name="Imagen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148" y="6356350"/>
            <a:ext cx="9913075" cy="2509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00515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91385" y="1281223"/>
            <a:ext cx="10262416" cy="506183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MX" sz="2000" b="1" dirty="0">
                <a:latin typeface="Arial" charset="0"/>
                <a:ea typeface="Arial" charset="0"/>
                <a:cs typeface="Arial" charset="0"/>
              </a:rPr>
              <a:t>2.- OBJETIVO GENERAL Y ESPECIFICO.</a:t>
            </a:r>
            <a:endParaRPr lang="es-ES_tradnl" sz="2000" dirty="0">
              <a:latin typeface="Arial" charset="0"/>
              <a:ea typeface="Arial" charset="0"/>
              <a:cs typeface="Arial" charset="0"/>
            </a:endParaRPr>
          </a:p>
          <a:p>
            <a:pPr marL="0" indent="0" algn="just">
              <a:buNone/>
            </a:pPr>
            <a:endParaRPr lang="es-MX" sz="1800" b="1" dirty="0">
              <a:latin typeface="Arial" charset="0"/>
              <a:ea typeface="Arial" charset="0"/>
              <a:cs typeface="Arial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s-MX" sz="1900" b="1" dirty="0">
                <a:latin typeface="Arial" charset="0"/>
                <a:ea typeface="Arial" charset="0"/>
                <a:cs typeface="Arial" charset="0"/>
              </a:rPr>
              <a:t>Objetivo General: </a:t>
            </a:r>
            <a:endParaRPr lang="es-ES_tradnl" sz="1900" dirty="0">
              <a:latin typeface="Arial" charset="0"/>
              <a:ea typeface="Arial" charset="0"/>
              <a:cs typeface="Arial" charset="0"/>
            </a:endParaRPr>
          </a:p>
          <a:p>
            <a:pPr marL="0" lv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s-MX" sz="1900" dirty="0">
                <a:latin typeface="Arial" charset="0"/>
                <a:ea typeface="Arial" charset="0"/>
                <a:cs typeface="Arial" charset="0"/>
              </a:rPr>
              <a:t>Que como parte de los Instrumentos Tecnicos para el buen manejo de origen de los acervos documentales d</a:t>
            </a:r>
            <a:r>
              <a:rPr lang="es-ES" sz="1900" dirty="0">
                <a:latin typeface="Arial" charset="0"/>
                <a:ea typeface="Arial" charset="0"/>
                <a:cs typeface="Arial" charset="0"/>
              </a:rPr>
              <a:t>e este sujeto obligado y las áreas que lo conforman, tengan un manejo adecuado para su clasificación y disposición, así como para acercar a la sociedad en general que desee saber a través de estos, de las funciones Atribuciones y logros de esta Institución.    </a:t>
            </a:r>
            <a:r>
              <a:rPr lang="es-MX" sz="1900" dirty="0">
                <a:latin typeface="Arial" charset="0"/>
                <a:ea typeface="Arial" charset="0"/>
                <a:cs typeface="Arial" charset="0"/>
              </a:rPr>
              <a:t>  </a:t>
            </a:r>
          </a:p>
          <a:p>
            <a:pPr marL="0" lv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es-MX" sz="1900" dirty="0">
              <a:latin typeface="Arial" charset="0"/>
              <a:ea typeface="Arial" charset="0"/>
              <a:cs typeface="Arial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s-MX" sz="1900" b="1" dirty="0">
                <a:latin typeface="Arial" charset="0"/>
                <a:ea typeface="Arial" charset="0"/>
                <a:cs typeface="Arial" charset="0"/>
              </a:rPr>
              <a:t>Objetivos Específico:</a:t>
            </a:r>
            <a:endParaRPr lang="es-ES_tradnl" sz="1900" dirty="0">
              <a:latin typeface="Arial" charset="0"/>
              <a:ea typeface="Arial" charset="0"/>
              <a:cs typeface="Arial" charset="0"/>
            </a:endParaRPr>
          </a:p>
          <a:p>
            <a:pPr marL="0" lv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s-MX" sz="1900" dirty="0">
                <a:latin typeface="Arial" charset="0"/>
                <a:ea typeface="Arial" charset="0"/>
                <a:cs typeface="Arial" charset="0"/>
              </a:rPr>
              <a:t>Crear un instrumento concensuado de descripción archivístico, apropiado y apegado a la raleidad actual, para facilitar desde origen, </a:t>
            </a:r>
            <a:r>
              <a:rPr lang="es-ES" sz="1900" dirty="0">
                <a:latin typeface="Arial" charset="0"/>
                <a:ea typeface="Arial" charset="0"/>
                <a:cs typeface="Arial" charset="0"/>
              </a:rPr>
              <a:t>su clasificación, reconociendo sí son Documentos de Trámite, Concentración o Históricos, así como su vigencia (5 años, 25 años y 30 años respectivamente), y su  disposición. </a:t>
            </a:r>
          </a:p>
          <a:p>
            <a:pPr marL="0" lv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s-ES" sz="1900" dirty="0">
                <a:latin typeface="Arial" charset="0"/>
                <a:ea typeface="Arial" charset="0"/>
                <a:cs typeface="Arial" charset="0"/>
              </a:rPr>
              <a:t>Y que cada área conozca y aplique con conocimiento de causa, </a:t>
            </a:r>
            <a:r>
              <a:rPr lang="es-MX" sz="1900" dirty="0">
                <a:latin typeface="Arial" charset="0"/>
                <a:ea typeface="Arial" charset="0"/>
                <a:cs typeface="Arial" charset="0"/>
              </a:rPr>
              <a:t>las series documentales, el llenado de los formatos para dicho fin, identificando el contexto y el contenido de descripción documental, en apego a el Cuadro General de Clasificación Archivística y al Catalogo de Disposici</a:t>
            </a:r>
            <a:r>
              <a:rPr lang="es-ES" sz="1900" dirty="0" err="1">
                <a:latin typeface="Arial" charset="0"/>
                <a:ea typeface="Arial" charset="0"/>
                <a:cs typeface="Arial" charset="0"/>
              </a:rPr>
              <a:t>ón</a:t>
            </a:r>
            <a:r>
              <a:rPr lang="es-ES" sz="1900" dirty="0">
                <a:latin typeface="Arial" charset="0"/>
                <a:ea typeface="Arial" charset="0"/>
                <a:cs typeface="Arial" charset="0"/>
              </a:rPr>
              <a:t> Documental</a:t>
            </a:r>
            <a:r>
              <a:rPr lang="es-MX" sz="1900" dirty="0">
                <a:latin typeface="Arial" charset="0"/>
                <a:ea typeface="Arial" charset="0"/>
                <a:cs typeface="Arial" charset="0"/>
              </a:rPr>
              <a:t>. Así como la de transparentar su sistema de clasificación y Archivos.</a:t>
            </a:r>
            <a:endParaRPr lang="es-ES_tradnl" sz="19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52AD3-9009-4B47-8FD2-4BF50A8771A6}" type="slidenum">
              <a:rPr lang="es-ES_tradnl" smtClean="0"/>
              <a:t>8</a:t>
            </a:fld>
            <a:endParaRPr lang="es-ES_tradnl" dirty="0"/>
          </a:p>
        </p:txBody>
      </p:sp>
      <p:sp>
        <p:nvSpPr>
          <p:cNvPr id="7" name="CuadroTexto 6"/>
          <p:cNvSpPr txBox="1"/>
          <p:nvPr/>
        </p:nvSpPr>
        <p:spPr>
          <a:xfrm>
            <a:off x="4603601" y="266581"/>
            <a:ext cx="63138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000" b="1" dirty="0">
                <a:latin typeface="Arial" charset="0"/>
                <a:ea typeface="Arial" charset="0"/>
                <a:cs typeface="Arial" charset="0"/>
              </a:rPr>
              <a:t>Cuadro General de Clasificación</a:t>
            </a:r>
            <a:r>
              <a:rPr lang="es-ES" sz="2000" b="1" dirty="0">
                <a:latin typeface="Arial" charset="0"/>
                <a:ea typeface="Arial" charset="0"/>
                <a:cs typeface="Arial" charset="0"/>
              </a:rPr>
              <a:t> Archivística-Catálogo de Disposición Documental, </a:t>
            </a:r>
            <a:r>
              <a:rPr lang="es-ES_tradnl" sz="2000" b="1" dirty="0">
                <a:latin typeface="Arial" charset="0"/>
                <a:ea typeface="Arial" charset="0"/>
                <a:cs typeface="Arial" charset="0"/>
              </a:rPr>
              <a:t>2022.</a:t>
            </a:r>
            <a:r>
              <a:rPr lang="es-ES_tradnl" sz="2400" b="1" dirty="0">
                <a:latin typeface="Arial" charset="0"/>
                <a:ea typeface="Arial" charset="0"/>
                <a:cs typeface="Arial" charset="0"/>
              </a:rPr>
              <a:t>                                                                                                    </a:t>
            </a:r>
            <a:endParaRPr lang="es-ES_tradnl" sz="2400" dirty="0"/>
          </a:p>
        </p:txBody>
      </p:sp>
      <p:pic>
        <p:nvPicPr>
          <p:cNvPr id="8" name="Imagen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384" y="130700"/>
            <a:ext cx="2969979" cy="905322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n 8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6135" y="6356350"/>
            <a:ext cx="9715209" cy="2509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0343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52AD3-9009-4B47-8FD2-4BF50A8771A6}" type="slidenum">
              <a:rPr lang="es-ES_tradnl" smtClean="0"/>
              <a:t>9</a:t>
            </a:fld>
            <a:endParaRPr lang="es-ES_tradnl" dirty="0"/>
          </a:p>
        </p:txBody>
      </p:sp>
      <p:sp>
        <p:nvSpPr>
          <p:cNvPr id="7" name="CuadroTexto 6"/>
          <p:cNvSpPr txBox="1"/>
          <p:nvPr/>
        </p:nvSpPr>
        <p:spPr>
          <a:xfrm>
            <a:off x="4574418" y="321920"/>
            <a:ext cx="63138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>
                <a:latin typeface="Arial" charset="0"/>
                <a:ea typeface="Arial" charset="0"/>
                <a:cs typeface="Arial" charset="0"/>
              </a:rPr>
              <a:t>Cuadro General de Clasificación</a:t>
            </a:r>
            <a:r>
              <a:rPr lang="es-ES" sz="2000" b="1" dirty="0">
                <a:latin typeface="Arial" charset="0"/>
                <a:ea typeface="Arial" charset="0"/>
                <a:cs typeface="Arial" charset="0"/>
              </a:rPr>
              <a:t> Archivística-Catálogo de Disposición Documental, </a:t>
            </a:r>
            <a:r>
              <a:rPr lang="es-ES_tradnl" sz="2000" b="1" dirty="0">
                <a:latin typeface="Arial" charset="0"/>
                <a:ea typeface="Arial" charset="0"/>
                <a:cs typeface="Arial" charset="0"/>
              </a:rPr>
              <a:t>2022.</a:t>
            </a:r>
            <a:r>
              <a:rPr lang="es-ES_tradnl" sz="2400" b="1" dirty="0">
                <a:latin typeface="Arial" charset="0"/>
                <a:ea typeface="Arial" charset="0"/>
                <a:cs typeface="Arial" charset="0"/>
              </a:rPr>
              <a:t>                                                                                                    </a:t>
            </a:r>
            <a:endParaRPr lang="es-ES_tradnl" sz="2400" dirty="0"/>
          </a:p>
        </p:txBody>
      </p:sp>
      <p:pic>
        <p:nvPicPr>
          <p:cNvPr id="8" name="Imagen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676" y="130700"/>
            <a:ext cx="2969979" cy="905322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n 8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676" y="6356350"/>
            <a:ext cx="9715209" cy="25098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35122" y="1190849"/>
            <a:ext cx="1417984" cy="483432"/>
          </a:xfrm>
          <a:prstGeom prst="rect">
            <a:avLst/>
          </a:prstGeom>
        </p:spPr>
      </p:pic>
      <p:graphicFrame>
        <p:nvGraphicFramePr>
          <p:cNvPr id="22" name="Tabl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943278"/>
              </p:ext>
            </p:extLst>
          </p:nvPr>
        </p:nvGraphicFramePr>
        <p:xfrm>
          <a:off x="1011677" y="1190859"/>
          <a:ext cx="9715208" cy="5074062"/>
        </p:xfrm>
        <a:graphic>
          <a:graphicData uri="http://schemas.openxmlformats.org/drawingml/2006/table">
            <a:tbl>
              <a:tblPr/>
              <a:tblGrid>
                <a:gridCol w="583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5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6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87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00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35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05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918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891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2612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1260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2702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4323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65188">
                <a:tc gridSpan="13">
                  <a:txBody>
                    <a:bodyPr/>
                    <a:lstStyle/>
                    <a:p>
                      <a:pPr algn="l" fontAlgn="ctr"/>
                      <a:endParaRPr lang="es-ES_tradnl" sz="600" b="1" i="0" u="none" strike="noStrike" dirty="0">
                        <a:solidFill>
                          <a:srgbClr val="595959"/>
                        </a:solidFill>
                        <a:effectLst/>
                        <a:latin typeface="Arial" charset="0"/>
                      </a:endParaRP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163">
                <a:tc gridSpan="13">
                  <a:txBody>
                    <a:bodyPr/>
                    <a:lstStyle/>
                    <a:p>
                      <a:pPr algn="l" fontAlgn="ctr"/>
                      <a:r>
                        <a:rPr lang="es-ES_tradnl" sz="600" b="1" i="0" u="none" strike="noStrike" dirty="0">
                          <a:solidFill>
                            <a:srgbClr val="595959"/>
                          </a:solidFill>
                          <a:effectLst/>
                          <a:latin typeface="Arial" charset="0"/>
                        </a:rPr>
                        <a:t>FONDO: REPRESENTACIÓN DEL PODER EJECUTIVO DEL ESTADO DE GUERRERO EN LA CIUDAD DE MÉXICO.</a:t>
                      </a:r>
                    </a:p>
                  </a:txBody>
                  <a:tcPr marL="6243" marR="6243" marT="62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16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_tradn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CUADRO GENERAL DE CLASIFICACIÓN ARCHIVÍSTICA</a:t>
                      </a:r>
                    </a:p>
                  </a:txBody>
                  <a:tcPr marL="6243" marR="6243" marT="62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s-ES_tradn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CATÁLOGO DE DISPOSICÓN DOCUMENTAL</a:t>
                      </a:r>
                    </a:p>
                  </a:txBody>
                  <a:tcPr marL="6243" marR="6243" marT="62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609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ES_tradnl" sz="5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NIVELES DE DESCRIPCIÓN DOCUMENTAL</a:t>
                      </a:r>
                    </a:p>
                  </a:txBody>
                  <a:tcPr marL="6243" marR="6243" marT="62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ES_tradnl" sz="5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VALOR DOCUMENTAL</a:t>
                      </a:r>
                    </a:p>
                  </a:txBody>
                  <a:tcPr marL="6243" marR="6243" marT="62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ES_tradnl" sz="5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PLAZOS DE CONSERVACIÓN EN AÑOS.  </a:t>
                      </a:r>
                    </a:p>
                  </a:txBody>
                  <a:tcPr marL="6243" marR="6243" marT="62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_tradnl" sz="5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DESTINO</a:t>
                      </a:r>
                    </a:p>
                  </a:txBody>
                  <a:tcPr marL="6243" marR="6243" marT="62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_tradnl" sz="3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DOCUMENTOS DE ORIGEN</a:t>
                      </a:r>
                    </a:p>
                  </a:txBody>
                  <a:tcPr marL="6243" marR="6243" marT="62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_tradnl" sz="3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DOCUMENTOS RELACIONADOS</a:t>
                      </a:r>
                    </a:p>
                  </a:txBody>
                  <a:tcPr marL="6243" marR="6243" marT="62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_tradnl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OBSERVACIONES</a:t>
                      </a:r>
                    </a:p>
                  </a:txBody>
                  <a:tcPr marL="6243" marR="6243" marT="62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77">
                <a:tc gridSpan="2"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_tradnl" sz="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TRÁMITE</a:t>
                      </a:r>
                    </a:p>
                  </a:txBody>
                  <a:tcPr marL="6243" marR="6243" marT="62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_tradnl" sz="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CONCENTRACIÓN</a:t>
                      </a:r>
                    </a:p>
                  </a:txBody>
                  <a:tcPr marL="6243" marR="6243" marT="62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_tradnl" sz="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HISTÓRICO</a:t>
                      </a:r>
                    </a:p>
                  </a:txBody>
                  <a:tcPr marL="6243" marR="6243" marT="62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_tradnl" sz="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ARCHIVO DE CONCENTRACIÓN</a:t>
                      </a:r>
                    </a:p>
                  </a:txBody>
                  <a:tcPr marL="6243" marR="6243" marT="62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_tradnl" sz="3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ARCHIVO HISTÓRICO</a:t>
                      </a:r>
                    </a:p>
                  </a:txBody>
                  <a:tcPr marL="6243" marR="6243" marT="62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8652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CÓDIGO DE CLASIFICACIÓN</a:t>
                      </a:r>
                      <a:r>
                        <a:rPr lang="es-ES_tradnl" sz="3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6243" marR="6243" marT="62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SECCIÓN (C), SERIE (E), SUBSERIE (S)</a:t>
                      </a:r>
                    </a:p>
                  </a:txBody>
                  <a:tcPr marL="6243" marR="6243" marT="62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ADMINISTRATIVO</a:t>
                      </a:r>
                    </a:p>
                  </a:txBody>
                  <a:tcPr marL="6243" marR="6243" marT="62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300" b="1" i="0" u="none" strike="noStrike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LEGAL</a:t>
                      </a:r>
                    </a:p>
                  </a:txBody>
                  <a:tcPr marL="6243" marR="6243" marT="62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300" b="1" i="0" u="none" strike="noStrike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FISCAL-CONTABLE</a:t>
                      </a:r>
                    </a:p>
                  </a:txBody>
                  <a:tcPr marL="6243" marR="6243" marT="62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300" b="1" i="0" u="none" strike="noStrike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O:  ORIGINAL,     C: COPIA</a:t>
                      </a:r>
                    </a:p>
                  </a:txBody>
                  <a:tcPr marL="6243" marR="6243" marT="62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300" b="1" i="0" u="none" strike="noStrike"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O:  ORIGINAL,     C: COPIA</a:t>
                      </a:r>
                    </a:p>
                  </a:txBody>
                  <a:tcPr marL="6243" marR="6243" marT="62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1396">
                <a:tc>
                  <a:txBody>
                    <a:bodyPr/>
                    <a:lstStyle/>
                    <a:p>
                      <a:pPr algn="l" fontAlgn="ctr"/>
                      <a:r>
                        <a:rPr lang="es-ES_tradnl" sz="500" b="1" i="0" u="none" strike="noStrike"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1C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1" i="0" u="none" strike="noStrike"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REPRESENTANTE DEL PODER EJECUTIVO DEL ESTADO DE GUERRERO EN LA CDMX.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 consideración posterior del SIA Y GIA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3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O:  ORIGINAL,     C: COPIA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O:  ORIGINAL,     C: COPIA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4139">
                <a:tc>
                  <a:txBody>
                    <a:bodyPr/>
                    <a:lstStyle/>
                    <a:p>
                      <a:pPr algn="l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1CE1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_tradnl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Control de Gestión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just"/>
                      <a:r>
                        <a:rPr lang="es-ES_tradnl" sz="60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En tanto no se cuente con la figura Jurídica de Representante, las funciones practicas las absorbe la Dirección jerárquica posterior, por tanto las clasifica aunque no las haya generado.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4139">
                <a:tc>
                  <a:txBody>
                    <a:bodyPr/>
                    <a:lstStyle/>
                    <a:p>
                      <a:pPr algn="l" fontAlgn="ctr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1CE2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_tradn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Registro y Control de Correspondencia Interna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4139">
                <a:tc>
                  <a:txBody>
                    <a:bodyPr/>
                    <a:lstStyle/>
                    <a:p>
                      <a:pPr algn="l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1CE3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_tradn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Registro y Control de Correspondencia Externa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4139">
                <a:tc>
                  <a:txBody>
                    <a:bodyPr/>
                    <a:lstStyle/>
                    <a:p>
                      <a:pPr algn="l" fontAlgn="ctr"/>
                      <a:r>
                        <a:rPr lang="es-ES_tradn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1CE4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_tradn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Relaciones Públicas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4139">
                <a:tc>
                  <a:txBody>
                    <a:bodyPr/>
                    <a:lstStyle/>
                    <a:p>
                      <a:pPr algn="l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1CE5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_tradn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Representación del Titular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4139">
                <a:tc>
                  <a:txBody>
                    <a:bodyPr/>
                    <a:lstStyle/>
                    <a:p>
                      <a:pPr algn="l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1CE6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_tradn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Actividades con Representaciones Extranjeras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4139">
                <a:tc>
                  <a:txBody>
                    <a:bodyPr/>
                    <a:lstStyle/>
                    <a:p>
                      <a:pPr algn="l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1CE7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_tradn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Eventos y Actos Oficiales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4139">
                <a:tc>
                  <a:txBody>
                    <a:bodyPr/>
                    <a:lstStyle/>
                    <a:p>
                      <a:pPr algn="l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1CE8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_tradn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Agenda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4139">
                <a:tc>
                  <a:txBody>
                    <a:bodyPr/>
                    <a:lstStyle/>
                    <a:p>
                      <a:pPr algn="l" fontAlgn="ctr"/>
                      <a:r>
                        <a:rPr lang="is-IS" sz="500" b="1" i="0" u="none" strike="noStrike"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2C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1" i="0" u="none" strike="noStrike"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UNIDAD DE TRANSPARENCIA Y GÉNERO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 consideración posterior del SIA Y GIA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O:  ORIGINAL,     C: COPIA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3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O:  ORIGINAL,     C: COPIA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4139">
                <a:tc>
                  <a:txBody>
                    <a:bodyPr/>
                    <a:lstStyle/>
                    <a:p>
                      <a:pPr algn="l" fontAlgn="ctr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2CE1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_tradnl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Solicitudes de Acceso a la Información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4139">
                <a:tc>
                  <a:txBody>
                    <a:bodyPr/>
                    <a:lstStyle/>
                    <a:p>
                      <a:pPr algn="l" fontAlgn="ctr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2CE1S.1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Acuses de recibido de solicitudes de información y respuestas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4139">
                <a:tc>
                  <a:txBody>
                    <a:bodyPr/>
                    <a:lstStyle/>
                    <a:p>
                      <a:pPr algn="l" fontAlgn="ctr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2CE1S.2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Recursos de Revisión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4139">
                <a:tc>
                  <a:txBody>
                    <a:bodyPr/>
                    <a:lstStyle/>
                    <a:p>
                      <a:pPr algn="l" fontAlgn="ctr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2CE2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_tradn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Solicitudes ARCO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4139">
                <a:tc>
                  <a:txBody>
                    <a:bodyPr/>
                    <a:lstStyle/>
                    <a:p>
                      <a:pPr algn="l" fontAlgn="ctr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2CE3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_tradn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Comité de Transparencia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41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2CE3S.1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Acta Constitutiva del Comité de Transparencia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41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2CE3S.2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Minutas de Sesiones Ordinarias del Comité de Transparencia 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41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2CE3S.3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Minutas de Sesiones Extraordinarias del Comité de Transparencia 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41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2CE3S.4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Resoluciuones del Comité de Transparencia 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74139">
                <a:tc>
                  <a:txBody>
                    <a:bodyPr/>
                    <a:lstStyle/>
                    <a:p>
                      <a:pPr algn="l" fontAlgn="ctr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2CE4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_tradn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Informes Dirigidos al ITAIGro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74139">
                <a:tc>
                  <a:txBody>
                    <a:bodyPr/>
                    <a:lstStyle/>
                    <a:p>
                      <a:pPr algn="l" fontAlgn="ctr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2CE4S.1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Informes Anuales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74139">
                <a:tc>
                  <a:txBody>
                    <a:bodyPr/>
                    <a:lstStyle/>
                    <a:p>
                      <a:pPr algn="l" fontAlgn="ctr"/>
                      <a:r>
                        <a:rPr lang="is-I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2CE4S.2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Informes Semestrales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O.  Y C.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C.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26468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4011</TotalTime>
  <Words>3673</Words>
  <Application>Microsoft Office PowerPoint</Application>
  <PresentationFormat>Panorámica</PresentationFormat>
  <Paragraphs>1413</Paragraphs>
  <Slides>19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pedro morales</cp:lastModifiedBy>
  <cp:revision>139</cp:revision>
  <cp:lastPrinted>2022-10-13T17:04:48Z</cp:lastPrinted>
  <dcterms:created xsi:type="dcterms:W3CDTF">2022-08-24T15:29:08Z</dcterms:created>
  <dcterms:modified xsi:type="dcterms:W3CDTF">2022-11-15T18:40:00Z</dcterms:modified>
</cp:coreProperties>
</file>