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70" r:id="rId2"/>
  </p:sldIdLst>
  <p:sldSz cx="9144000" cy="6858000" type="screen4x3"/>
  <p:notesSz cx="7086600" cy="93726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15" autoAdjust="0"/>
  </p:normalViewPr>
  <p:slideViewPr>
    <p:cSldViewPr>
      <p:cViewPr>
        <p:scale>
          <a:sx n="89" d="100"/>
          <a:sy n="89" d="100"/>
        </p:scale>
        <p:origin x="-2274" y="-4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20"/>
        <p:guide pos="225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086600" cy="93726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014788" y="0"/>
            <a:ext cx="3070225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63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1738" y="703263"/>
            <a:ext cx="4683125" cy="35131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8025" y="4452938"/>
            <a:ext cx="5670550" cy="421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MX" noProof="0" smtClean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8901113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14788" y="8901113"/>
            <a:ext cx="3070225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9BE1082D-B89F-420B-A4F3-5192F749EFB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6872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3288E42D-97F8-40E3-8410-6811D5103315}" type="slidenum">
              <a:rPr lang="es-MX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s-MX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4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7888" cy="3514725"/>
          </a:xfrm>
          <a:solidFill>
            <a:srgbClr val="FFFFFF"/>
          </a:solidFill>
          <a:ln/>
        </p:spPr>
      </p:sp>
      <p:sp>
        <p:nvSpPr>
          <p:cNvPr id="204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452938"/>
            <a:ext cx="5672138" cy="4217987"/>
          </a:xfrm>
          <a:noFill/>
          <a:ln/>
        </p:spPr>
        <p:txBody>
          <a:bodyPr wrap="none" anchor="ctr"/>
          <a:lstStyle/>
          <a:p>
            <a:endParaRPr lang="es-MX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ED6E2-5FE6-42C0-A800-E1F3AA97ECD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744AA-CAD9-4D5F-9881-7EAF6C54655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42ECE-609F-451A-9D43-E5C2D8B42B1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54B6C-538D-4E8D-8F4A-72F2A972E09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028C4-306B-4A9D-90FB-01329EAF83F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454DE-BF85-4555-A57C-8A91400D075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5B06F-EF96-436A-8D6F-D37CD9BF96F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58E55-D34E-4A2A-B6CE-508E65A8DC4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980B0-1E0B-4EE7-82F4-6C27CCC5B1B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D4D00-53EA-4F6E-969A-6E67825720A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pic>
        <p:nvPicPr>
          <p:cNvPr id="5" name="4 Imagen" descr="Un dibujo con letras&#10;&#10;Descripción generada automáticamente con confianza media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1810385" cy="483870"/>
          </a:xfrm>
          <a:prstGeom prst="rect">
            <a:avLst/>
          </a:prstGeom>
        </p:spPr>
      </p:pic>
      <p:pic>
        <p:nvPicPr>
          <p:cNvPr id="6" name="Picture 12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5344"/>
            <a:ext cx="9144000" cy="18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0B50C-761C-4E7A-BD6F-FE439DD5C46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96562-1441-48CC-A0DB-390E6D89F52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el formato del texto de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los formatos del texto del esquema</a:t>
            </a:r>
          </a:p>
          <a:p>
            <a:pPr lvl="1"/>
            <a:r>
              <a:rPr lang="en-GB" smtClean="0"/>
              <a:t>Segundo nivel del esquema</a:t>
            </a:r>
          </a:p>
          <a:p>
            <a:pPr lvl="2"/>
            <a:r>
              <a:rPr lang="en-GB" smtClean="0"/>
              <a:t>Tercer nivel del esquema</a:t>
            </a:r>
          </a:p>
          <a:p>
            <a:pPr lvl="3"/>
            <a:r>
              <a:rPr lang="en-GB" smtClean="0"/>
              <a:t>Cuarto nivel del esquema</a:t>
            </a:r>
          </a:p>
          <a:p>
            <a:pPr lvl="4"/>
            <a:r>
              <a:rPr lang="en-GB" smtClean="0"/>
              <a:t>Quinto nivel del esquema</a:t>
            </a:r>
          </a:p>
          <a:p>
            <a:pPr lvl="4"/>
            <a:r>
              <a:rPr lang="en-GB" smtClean="0"/>
              <a:t>Sexto nivel del esquema</a:t>
            </a:r>
          </a:p>
          <a:p>
            <a:pPr lvl="4"/>
            <a:r>
              <a:rPr lang="en-GB" smtClean="0"/>
              <a:t>Séptimo nivel del esquema</a:t>
            </a:r>
          </a:p>
          <a:p>
            <a:pPr lvl="4"/>
            <a:r>
              <a:rPr lang="en-GB" smtClean="0"/>
              <a:t>Octavo nivel del esquema</a:t>
            </a:r>
          </a:p>
          <a:p>
            <a:pPr lvl="4"/>
            <a:r>
              <a:rPr lang="en-GB" smtClean="0"/>
              <a:t>Noveno nivel del esquema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308725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latin typeface="Arial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B82FF73B-A58A-4561-B297-E99D4BEBC3E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1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MS Gothic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MS Gothic" charset="0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MS Gothic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MS Gothic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MS Gothic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MS Gothic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2867961" y="187878"/>
            <a:ext cx="4067437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2400" dirty="0" smtClean="0">
                <a:solidFill>
                  <a:srgbClr val="0070C0"/>
                </a:solidFill>
              </a:rPr>
              <a:t>Lic. Luis Mendoza </a:t>
            </a:r>
            <a:r>
              <a:rPr lang="es-MX" sz="2400" dirty="0" err="1" smtClean="0">
                <a:solidFill>
                  <a:srgbClr val="0070C0"/>
                </a:solidFill>
              </a:rPr>
              <a:t>Mastachi</a:t>
            </a:r>
            <a:r>
              <a:rPr lang="es-MX" sz="2400" dirty="0" smtClean="0">
                <a:solidFill>
                  <a:srgbClr val="0070C0"/>
                </a:solidFill>
              </a:rPr>
              <a:t> </a:t>
            </a:r>
            <a:endParaRPr lang="es-MX" sz="2400" b="1" dirty="0">
              <a:solidFill>
                <a:srgbClr val="0070C0"/>
              </a:solidFill>
            </a:endParaRP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215900" y="1340768"/>
            <a:ext cx="14874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215900" y="4043622"/>
            <a:ext cx="21685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6149" name="Text Box 4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7001321" y="6309320"/>
            <a:ext cx="2035175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900" b="1" u="sng" dirty="0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2225784" y="548240"/>
            <a:ext cx="5298544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Departamento de Asistencia a 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Gobiernos Municipales en Materia de Energía  </a:t>
            </a:r>
            <a:endParaRPr lang="es-MX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215901" y="1633464"/>
            <a:ext cx="8713788" cy="246439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Atender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a los 81 municipios del Estado en materia de energía.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Generar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planes que promuevan el uso adecuado y eficiente de la energía en los municipios. 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Desarrollar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programas de ahorro de energía de alumbrado en edificios públicos y sistemas de bombeo.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Supervisar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de manera coordinada con los Ayuntamientos la electrificación de sus comunidades.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Asesorar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a los Ayuntamientos en materia de ahorro de energía.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Promover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la actualización de los censos de carga de los municipios. 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Fungir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como intermediario a petición de parte entre los municipios y la Comisión Federal de Electricidad para solucionar controversias por facturación, cortes de energía, diferencias de adeudos y ajustes al servicio.</a:t>
            </a:r>
          </a:p>
        </p:txBody>
      </p:sp>
      <p:sp>
        <p:nvSpPr>
          <p:cNvPr id="6152" name="Text Box 5"/>
          <p:cNvSpPr txBox="1">
            <a:spLocks noChangeArrowheads="1"/>
          </p:cNvSpPr>
          <p:nvPr/>
        </p:nvSpPr>
        <p:spPr bwMode="auto">
          <a:xfrm>
            <a:off x="215900" y="4352758"/>
            <a:ext cx="8713788" cy="1956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Cumplir con la máxima diligencia el servicio que le sea encomendado y abstenerse de cualquier acto u omisión, que cause la suspensión o deficiencia del servicio o implique abuso o ejercicio indebido de un empleo, cargo o comisión;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Formular y ejecutar legalmente los planes, programas y presupuestos correspondientes a su competencia y cumplir las Leyes y otras normas que determinen el manejo de recursos económicos públicos;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Utilizar los recursos que tenga asignados para el desempeño de su empleo, cargo o comisión, las facultades que le sean atribuidas o la información reservada a que tenga acceso por su función exclusivamente para los fines a que están afectos;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Las demás contempladas en los </a:t>
            </a:r>
            <a:r>
              <a:rPr lang="es-MX" sz="1100" dirty="0">
                <a:solidFill>
                  <a:schemeClr val="tx1"/>
                </a:solidFill>
              </a:rPr>
              <a:t>artículos </a:t>
            </a:r>
            <a:r>
              <a:rPr lang="es-MX" sz="1100" dirty="0" smtClean="0">
                <a:solidFill>
                  <a:schemeClr val="tx1"/>
                </a:solidFill>
              </a:rPr>
              <a:t>63 </a:t>
            </a:r>
            <a:r>
              <a:rPr lang="es-MX" sz="1100" dirty="0">
                <a:solidFill>
                  <a:schemeClr val="tx1"/>
                </a:solidFill>
              </a:rPr>
              <a:t>de la Ley de Número </a:t>
            </a:r>
            <a:r>
              <a:rPr lang="es-MX" sz="1100" dirty="0" smtClean="0">
                <a:solidFill>
                  <a:schemeClr val="tx1"/>
                </a:solidFill>
              </a:rPr>
              <a:t>695 </a:t>
            </a:r>
            <a:r>
              <a:rPr lang="es-MX" sz="1100" dirty="0">
                <a:solidFill>
                  <a:schemeClr val="tx1"/>
                </a:solidFill>
              </a:rPr>
              <a:t>de Responsabilidades de los Servidores Públicos del Estado </a:t>
            </a:r>
            <a:r>
              <a:rPr lang="es-MX" sz="1100" dirty="0" smtClean="0">
                <a:solidFill>
                  <a:schemeClr val="tx1"/>
                </a:solidFill>
              </a:rPr>
              <a:t>y Municipios de </a:t>
            </a:r>
            <a:r>
              <a:rPr lang="es-MX" sz="1100" dirty="0">
                <a:solidFill>
                  <a:schemeClr val="tx1"/>
                </a:solidFill>
              </a:rPr>
              <a:t>Guerrero y 43 de la  Ley de Trabajo de los Servidores  Públicos del Estado de Guerrero Número </a:t>
            </a:r>
            <a:r>
              <a:rPr lang="es-MX" sz="1100" dirty="0" smtClean="0">
                <a:solidFill>
                  <a:schemeClr val="tx1"/>
                </a:solidFill>
              </a:rPr>
              <a:t>248.</a:t>
            </a:r>
            <a:endParaRPr lang="es-MX" sz="1100" dirty="0">
              <a:solidFill>
                <a:srgbClr val="000000"/>
              </a:solidFill>
            </a:endParaRP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69" t="18052" r="18277"/>
          <a:stretch/>
        </p:blipFill>
        <p:spPr>
          <a:xfrm rot="5400000">
            <a:off x="7461293" y="366335"/>
            <a:ext cx="1437829" cy="1023728"/>
          </a:xfrm>
          <a:prstGeom prst="rect">
            <a:avLst/>
          </a:prstGeom>
          <a:ln w="38100"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23591283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Calibri"/>
        <a:ea typeface="MS Gothic"/>
        <a:cs typeface=""/>
      </a:majorFont>
      <a:minorFont>
        <a:latin typeface="Calibri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4870</TotalTime>
  <Words>182</Words>
  <Application>Microsoft Office PowerPoint</Application>
  <PresentationFormat>Presentación en pantalla (4:3)</PresentationFormat>
  <Paragraphs>27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acceso</dc:creator>
  <cp:lastModifiedBy>iepc</cp:lastModifiedBy>
  <cp:revision>375</cp:revision>
  <cp:lastPrinted>2011-05-17T16:56:53Z</cp:lastPrinted>
  <dcterms:created xsi:type="dcterms:W3CDTF">2010-10-27T17:35:15Z</dcterms:created>
  <dcterms:modified xsi:type="dcterms:W3CDTF">2022-05-19T18:28:23Z</dcterms:modified>
</cp:coreProperties>
</file>