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"/>
  </p:notesMasterIdLst>
  <p:sldIdLst>
    <p:sldId id="276" r:id="rId2"/>
  </p:sldIdLst>
  <p:sldSz cx="9144000" cy="6858000" type="screen4x3"/>
  <p:notesSz cx="7086600" cy="9372600"/>
  <p:defaultTextStyle>
    <a:defPPr>
      <a:defRPr lang="en-GB"/>
    </a:defPPr>
    <a:lvl1pPr algn="l" defTabSz="449263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pitchFamily="34" charset="0"/>
        <a:ea typeface="MS Gothic"/>
        <a:cs typeface="MS Gothic"/>
      </a:defRPr>
    </a:lvl1pPr>
    <a:lvl2pPr marL="742950" indent="-285750" algn="l" defTabSz="449263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pitchFamily="34" charset="0"/>
        <a:ea typeface="MS Gothic"/>
        <a:cs typeface="MS Gothic"/>
      </a:defRPr>
    </a:lvl2pPr>
    <a:lvl3pPr marL="1143000" indent="-228600" algn="l" defTabSz="449263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pitchFamily="34" charset="0"/>
        <a:ea typeface="MS Gothic"/>
        <a:cs typeface="MS Gothic"/>
      </a:defRPr>
    </a:lvl3pPr>
    <a:lvl4pPr marL="1600200" indent="-228600" algn="l" defTabSz="449263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pitchFamily="34" charset="0"/>
        <a:ea typeface="MS Gothic"/>
        <a:cs typeface="MS Gothic"/>
      </a:defRPr>
    </a:lvl4pPr>
    <a:lvl5pPr marL="2057400" indent="-228600" algn="l" defTabSz="449263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pitchFamily="34" charset="0"/>
        <a:ea typeface="MS Gothic"/>
        <a:cs typeface="MS Gothic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pitchFamily="34" charset="0"/>
        <a:ea typeface="MS Gothic"/>
        <a:cs typeface="MS Gothic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pitchFamily="34" charset="0"/>
        <a:ea typeface="MS Gothic"/>
        <a:cs typeface="MS Gothic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pitchFamily="34" charset="0"/>
        <a:ea typeface="MS Gothic"/>
        <a:cs typeface="MS Gothic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pitchFamily="34" charset="0"/>
        <a:ea typeface="MS Gothic"/>
        <a:cs typeface="MS Gothic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9" autoAdjust="0"/>
    <p:restoredTop sz="94615" autoAdjust="0"/>
  </p:normalViewPr>
  <p:slideViewPr>
    <p:cSldViewPr>
      <p:cViewPr>
        <p:scale>
          <a:sx n="89" d="100"/>
          <a:sy n="89" d="100"/>
        </p:scale>
        <p:origin x="-2274" y="-48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720"/>
        <p:guide pos="225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AutoShape 1"/>
          <p:cNvSpPr>
            <a:spLocks noChangeArrowheads="1"/>
          </p:cNvSpPr>
          <p:nvPr/>
        </p:nvSpPr>
        <p:spPr bwMode="auto">
          <a:xfrm>
            <a:off x="0" y="0"/>
            <a:ext cx="7086600" cy="93726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s-MX">
              <a:latin typeface="Arial" charset="0"/>
              <a:ea typeface="MS Gothic" charset="-128"/>
              <a:cs typeface="+mn-cs"/>
            </a:endParaRPr>
          </a:p>
        </p:txBody>
      </p:sp>
      <p:sp>
        <p:nvSpPr>
          <p:cNvPr id="3074" name="Text Box 2"/>
          <p:cNvSpPr txBox="1">
            <a:spLocks noChangeArrowheads="1"/>
          </p:cNvSpPr>
          <p:nvPr/>
        </p:nvSpPr>
        <p:spPr bwMode="auto">
          <a:xfrm>
            <a:off x="0" y="0"/>
            <a:ext cx="3071813" cy="4699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s-MX">
              <a:latin typeface="Arial" charset="0"/>
              <a:ea typeface="MS Gothic" charset="-128"/>
              <a:cs typeface="+mn-cs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4014788" y="0"/>
            <a:ext cx="3070225" cy="4683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16389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201738" y="703263"/>
            <a:ext cx="4683125" cy="3513137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708025" y="4452938"/>
            <a:ext cx="5670550" cy="4216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endParaRPr lang="es-MX" noProof="0" smtClean="0"/>
          </a:p>
        </p:txBody>
      </p:sp>
      <p:sp>
        <p:nvSpPr>
          <p:cNvPr id="3078" name="Text Box 6"/>
          <p:cNvSpPr txBox="1">
            <a:spLocks noChangeArrowheads="1"/>
          </p:cNvSpPr>
          <p:nvPr/>
        </p:nvSpPr>
        <p:spPr bwMode="auto">
          <a:xfrm>
            <a:off x="0" y="8901113"/>
            <a:ext cx="3071813" cy="4699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s-MX">
              <a:latin typeface="Arial" charset="0"/>
              <a:ea typeface="MS Gothic" charset="-128"/>
              <a:cs typeface="+mn-cs"/>
            </a:endParaRPr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4014788" y="8901113"/>
            <a:ext cx="3070225" cy="4683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algn="r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pPr>
              <a:defRPr/>
            </a:pPr>
            <a:fld id="{9BE1082D-B89F-420B-A4F3-5192F749EFB7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8687204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fld id="{79711CC0-B9D2-4B12-B502-23A398CBD8CE}" type="slidenum">
              <a:rPr lang="es-MX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pPr>
                <a:buFont typeface="Times New Roman" pitchFamily="18" charset="0"/>
                <a:buNone/>
              </a:pPr>
              <a:t>1</a:t>
            </a:fld>
            <a:endParaRPr lang="es-MX" smtClean="0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28675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00150" y="703263"/>
            <a:ext cx="4687888" cy="3514725"/>
          </a:xfrm>
          <a:solidFill>
            <a:srgbClr val="FFFFFF"/>
          </a:solidFill>
          <a:ln/>
        </p:spPr>
      </p:sp>
      <p:sp>
        <p:nvSpPr>
          <p:cNvPr id="2867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08025" y="4452938"/>
            <a:ext cx="5672138" cy="4217987"/>
          </a:xfrm>
          <a:noFill/>
          <a:ln/>
        </p:spPr>
        <p:txBody>
          <a:bodyPr wrap="none" anchor="ctr"/>
          <a:lstStyle/>
          <a:p>
            <a:endParaRPr lang="es-MX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3ED6E2-5FE6-42C0-A800-E1F3AA97ECDF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1744AA-CAD9-4D5F-9881-7EAF6C546559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128588"/>
            <a:ext cx="2055813" cy="5995987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28588"/>
            <a:ext cx="6019800" cy="5995987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942ECE-609F-451A-9D43-E5C2D8B42B19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28588"/>
            <a:ext cx="6019800" cy="5995987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154B6C-538D-4E8D-8F4A-72F2A972E09A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D028C4-306B-4A9D-90FB-01329EAF83FA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8454DE-BF85-4555-A57C-8A91400D0754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7013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6613" y="1600200"/>
            <a:ext cx="4038600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05B06F-EF96-436A-8D6F-D37CD9BF96FE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658E55-D34E-4A2A-B6CE-508E65A8DC46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E980B0-1E0B-4EE7-82F4-6C27CCC5B1B7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2D4D00-53EA-4F6E-969A-6E67825720A0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  <p:pic>
        <p:nvPicPr>
          <p:cNvPr id="5" name="4 Imagen" descr="Un dibujo con letras&#10;&#10;Descripción generada automáticamente con confianza media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260648"/>
            <a:ext cx="1810385" cy="483870"/>
          </a:xfrm>
          <a:prstGeom prst="rect">
            <a:avLst/>
          </a:prstGeom>
        </p:spPr>
      </p:pic>
      <p:pic>
        <p:nvPicPr>
          <p:cNvPr id="6" name="Picture 12"/>
          <p:cNvPicPr/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25344"/>
            <a:ext cx="9144000" cy="1809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E0B50C-761C-4E7A-BD6F-FE439DD5C46D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MX" noProof="0" smtClean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F96562-1441-48CC-A0DB-390E6D89F52E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8588"/>
            <a:ext cx="8228013" cy="14335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Pulse para editar el formato del texto de título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8013" cy="4524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Pulse para editar los formatos del texto del esquema</a:t>
            </a:r>
          </a:p>
          <a:p>
            <a:pPr lvl="1"/>
            <a:r>
              <a:rPr lang="en-GB" smtClean="0"/>
              <a:t>Segundo nivel del esquema</a:t>
            </a:r>
          </a:p>
          <a:p>
            <a:pPr lvl="2"/>
            <a:r>
              <a:rPr lang="en-GB" smtClean="0"/>
              <a:t>Tercer nivel del esquema</a:t>
            </a:r>
          </a:p>
          <a:p>
            <a:pPr lvl="3"/>
            <a:r>
              <a:rPr lang="en-GB" smtClean="0"/>
              <a:t>Cuarto nivel del esquema</a:t>
            </a:r>
          </a:p>
          <a:p>
            <a:pPr lvl="4"/>
            <a:r>
              <a:rPr lang="en-GB" smtClean="0"/>
              <a:t>Quinto nivel del esquema</a:t>
            </a:r>
          </a:p>
          <a:p>
            <a:pPr lvl="4"/>
            <a:r>
              <a:rPr lang="en-GB" smtClean="0"/>
              <a:t>Sexto nivel del esquema</a:t>
            </a:r>
          </a:p>
          <a:p>
            <a:pPr lvl="4"/>
            <a:r>
              <a:rPr lang="en-GB" smtClean="0"/>
              <a:t>Séptimo nivel del esquema</a:t>
            </a:r>
          </a:p>
          <a:p>
            <a:pPr lvl="4"/>
            <a:r>
              <a:rPr lang="en-GB" smtClean="0"/>
              <a:t>Octavo nivel del esquema</a:t>
            </a:r>
          </a:p>
          <a:p>
            <a:pPr lvl="4"/>
            <a:r>
              <a:rPr lang="en-GB" smtClean="0"/>
              <a:t>Noveno nivel del esquema</a:t>
            </a:r>
          </a:p>
        </p:txBody>
      </p:sp>
      <p:sp>
        <p:nvSpPr>
          <p:cNvPr id="2" name="Text Box 3"/>
          <p:cNvSpPr txBox="1">
            <a:spLocks noChangeArrowheads="1"/>
          </p:cNvSpPr>
          <p:nvPr/>
        </p:nvSpPr>
        <p:spPr bwMode="auto">
          <a:xfrm>
            <a:off x="457200" y="6308725"/>
            <a:ext cx="2133600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s-MX">
              <a:latin typeface="Arial" charset="0"/>
              <a:ea typeface="MS Gothic" charset="-128"/>
              <a:cs typeface="+mn-cs"/>
            </a:endParaRPr>
          </a:p>
        </p:txBody>
      </p:sp>
      <p:sp>
        <p:nvSpPr>
          <p:cNvPr id="1028" name="Text Box 4"/>
          <p:cNvSpPr txBox="1">
            <a:spLocks noChangeArrowheads="1"/>
          </p:cNvSpPr>
          <p:nvPr/>
        </p:nvSpPr>
        <p:spPr bwMode="auto">
          <a:xfrm>
            <a:off x="3124200" y="6308725"/>
            <a:ext cx="2895600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s-MX">
              <a:latin typeface="Arial" charset="0"/>
              <a:ea typeface="MS Gothic" charset="-128"/>
              <a:cs typeface="+mn-cs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356350"/>
            <a:ext cx="2132013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 algn="r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898989"/>
                </a:solidFill>
                <a:latin typeface="Arial" charset="0"/>
                <a:ea typeface="MS Gothic" charset="-128"/>
                <a:cs typeface="Arial Unicode MS" charset="0"/>
              </a:defRPr>
            </a:lvl1pPr>
          </a:lstStyle>
          <a:p>
            <a:pPr>
              <a:defRPr/>
            </a:pPr>
            <a:fld id="{B82FF73B-A58A-4561-B297-E99D4BEBC3E2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71" r:id="rId12"/>
  </p:sldLayoutIdLst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+mj-lt"/>
          <a:ea typeface="+mj-ea"/>
          <a:cs typeface="MS Gothic" charset="0"/>
        </a:defRPr>
      </a:lvl1pPr>
      <a:lvl2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2" charset="0"/>
          <a:ea typeface="MS Gothic" charset="-128"/>
          <a:cs typeface="MS Gothic" charset="0"/>
        </a:defRPr>
      </a:lvl2pPr>
      <a:lvl3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2" charset="0"/>
          <a:ea typeface="MS Gothic" charset="-128"/>
          <a:cs typeface="MS Gothic" charset="0"/>
        </a:defRPr>
      </a:lvl3pPr>
      <a:lvl4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2" charset="0"/>
          <a:ea typeface="MS Gothic" charset="-128"/>
          <a:cs typeface="MS Gothic" charset="0"/>
        </a:defRPr>
      </a:lvl4pPr>
      <a:lvl5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2" charset="0"/>
          <a:ea typeface="MS Gothic" charset="-128"/>
          <a:cs typeface="MS Gothic" charset="0"/>
        </a:defRPr>
      </a:lvl5pPr>
      <a:lvl6pPr marL="25146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MS Gothic" charset="-128"/>
        </a:defRPr>
      </a:lvl6pPr>
      <a:lvl7pPr marL="29718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MS Gothic" charset="-128"/>
        </a:defRPr>
      </a:lvl7pPr>
      <a:lvl8pPr marL="3429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MS Gothic" charset="-128"/>
        </a:defRPr>
      </a:lvl8pPr>
      <a:lvl9pPr marL="3886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MS Gothic" charset="-128"/>
        </a:defRPr>
      </a:lvl9pPr>
    </p:titleStyle>
    <p:bodyStyle>
      <a:lvl1pPr marL="342900" indent="-342900" algn="l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•"/>
        <a:defRPr sz="3200">
          <a:solidFill>
            <a:srgbClr val="000000"/>
          </a:solidFill>
          <a:latin typeface="+mn-lt"/>
          <a:ea typeface="+mn-ea"/>
          <a:cs typeface="MS Gothic" charset="0"/>
        </a:defRPr>
      </a:lvl1pPr>
      <a:lvl2pPr marL="742950" indent="-285750" algn="l" defTabSz="449263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–"/>
        <a:defRPr sz="2800">
          <a:solidFill>
            <a:srgbClr val="000000"/>
          </a:solidFill>
          <a:latin typeface="+mn-lt"/>
          <a:ea typeface="+mn-ea"/>
          <a:cs typeface="MS Gothic" charset="0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•"/>
        <a:defRPr sz="2400">
          <a:solidFill>
            <a:srgbClr val="000000"/>
          </a:solidFill>
          <a:latin typeface="+mn-lt"/>
          <a:ea typeface="+mn-ea"/>
          <a:cs typeface="MS Gothic" charset="0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–"/>
        <a:defRPr sz="2000">
          <a:solidFill>
            <a:srgbClr val="000000"/>
          </a:solidFill>
          <a:latin typeface="+mn-lt"/>
          <a:ea typeface="+mn-ea"/>
          <a:cs typeface="MS Gothic" charset="0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»"/>
        <a:defRPr sz="2000">
          <a:solidFill>
            <a:srgbClr val="000000"/>
          </a:solidFill>
          <a:latin typeface="+mn-lt"/>
          <a:ea typeface="+mn-ea"/>
          <a:cs typeface="MS Gothic" charset="0"/>
        </a:defRPr>
      </a:lvl5pPr>
      <a:lvl6pPr marL="25146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1"/>
          <p:cNvSpPr txBox="1">
            <a:spLocks noChangeArrowheads="1"/>
          </p:cNvSpPr>
          <p:nvPr/>
        </p:nvSpPr>
        <p:spPr bwMode="auto">
          <a:xfrm>
            <a:off x="251520" y="1412776"/>
            <a:ext cx="1487488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dirty="0">
                <a:solidFill>
                  <a:srgbClr val="000000"/>
                </a:solidFill>
              </a:rPr>
              <a:t>Facultades:  </a:t>
            </a:r>
          </a:p>
        </p:txBody>
      </p:sp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147638" y="3847803"/>
            <a:ext cx="2103437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dirty="0">
                <a:solidFill>
                  <a:srgbClr val="000000"/>
                </a:solidFill>
              </a:rPr>
              <a:t>Responsabilidades</a:t>
            </a:r>
          </a:p>
        </p:txBody>
      </p:sp>
      <p:sp>
        <p:nvSpPr>
          <p:cNvPr id="14341" name="Text Box 4"/>
          <p:cNvSpPr txBox="1">
            <a:spLocks noChangeArrowheads="1"/>
          </p:cNvSpPr>
          <p:nvPr/>
        </p:nvSpPr>
        <p:spPr bwMode="auto">
          <a:xfrm>
            <a:off x="251520" y="1785130"/>
            <a:ext cx="8535293" cy="2125839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 marL="285750" indent="-285750" algn="just">
              <a:buClr>
                <a:srgbClr val="000000"/>
              </a:buClr>
              <a:buSzPct val="100000"/>
              <a:buFont typeface="Times New Roman" pitchFamily="18" charset="0"/>
              <a:buAutoNum type="romanUcPeriod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sz="1100" dirty="0" smtClean="0">
                <a:solidFill>
                  <a:srgbClr val="000000"/>
                </a:solidFill>
              </a:rPr>
              <a:t>Aplicar </a:t>
            </a:r>
            <a:r>
              <a:rPr lang="es-MX" sz="1100" dirty="0">
                <a:solidFill>
                  <a:srgbClr val="000000"/>
                </a:solidFill>
              </a:rPr>
              <a:t>los programas de capacitación mediante talleres presenciales a petición expresa, del Director del Instituto.</a:t>
            </a:r>
          </a:p>
          <a:p>
            <a:pPr marL="285750" indent="-285750" algn="just">
              <a:buClr>
                <a:srgbClr val="000000"/>
              </a:buClr>
              <a:buSzPct val="100000"/>
              <a:buFont typeface="Times New Roman" pitchFamily="18" charset="0"/>
              <a:buAutoNum type="romanUcPeriod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s-MX" sz="1100" dirty="0">
              <a:solidFill>
                <a:srgbClr val="000000"/>
              </a:solidFill>
            </a:endParaRPr>
          </a:p>
          <a:p>
            <a:pPr marL="285750" indent="-285750" algn="just">
              <a:buClr>
                <a:srgbClr val="000000"/>
              </a:buClr>
              <a:buSzPct val="100000"/>
              <a:buFont typeface="Times New Roman" pitchFamily="18" charset="0"/>
              <a:buAutoNum type="romanUcPeriod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sz="1100" dirty="0" smtClean="0">
                <a:solidFill>
                  <a:srgbClr val="000000"/>
                </a:solidFill>
              </a:rPr>
              <a:t>Realizar </a:t>
            </a:r>
            <a:r>
              <a:rPr lang="es-MX" sz="1100" dirty="0">
                <a:solidFill>
                  <a:srgbClr val="000000"/>
                </a:solidFill>
              </a:rPr>
              <a:t>investigaciones que contribuyan al desarrollo de nuevos programas de capacitación.</a:t>
            </a:r>
          </a:p>
          <a:p>
            <a:pPr marL="285750" indent="-285750" algn="just">
              <a:buClr>
                <a:srgbClr val="000000"/>
              </a:buClr>
              <a:buSzPct val="100000"/>
              <a:buFont typeface="Times New Roman" pitchFamily="18" charset="0"/>
              <a:buAutoNum type="romanUcPeriod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s-MX" sz="1100" dirty="0">
              <a:solidFill>
                <a:srgbClr val="000000"/>
              </a:solidFill>
            </a:endParaRPr>
          </a:p>
          <a:p>
            <a:pPr marL="285750" indent="-285750" algn="just">
              <a:buClr>
                <a:srgbClr val="000000"/>
              </a:buClr>
              <a:buSzPct val="100000"/>
              <a:buFont typeface="Times New Roman" pitchFamily="18" charset="0"/>
              <a:buAutoNum type="romanUcPeriod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sz="1100" dirty="0" smtClean="0">
                <a:solidFill>
                  <a:srgbClr val="000000"/>
                </a:solidFill>
              </a:rPr>
              <a:t>Emitir </a:t>
            </a:r>
            <a:r>
              <a:rPr lang="es-MX" sz="1100" dirty="0">
                <a:solidFill>
                  <a:srgbClr val="000000"/>
                </a:solidFill>
              </a:rPr>
              <a:t>opiniones y sugerencias en relación a los programas de capacitación con los cuales cuenta el Instituto.</a:t>
            </a:r>
          </a:p>
          <a:p>
            <a:pPr marL="285750" indent="-285750" algn="just">
              <a:buClr>
                <a:srgbClr val="000000"/>
              </a:buClr>
              <a:buSzPct val="100000"/>
              <a:buFont typeface="Times New Roman" pitchFamily="18" charset="0"/>
              <a:buAutoNum type="romanUcPeriod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s-MX" sz="1100" dirty="0">
              <a:solidFill>
                <a:srgbClr val="000000"/>
              </a:solidFill>
            </a:endParaRPr>
          </a:p>
          <a:p>
            <a:pPr marL="285750" indent="-285750" algn="just">
              <a:buClr>
                <a:srgbClr val="000000"/>
              </a:buClr>
              <a:buSzPct val="100000"/>
              <a:buFont typeface="Times New Roman" pitchFamily="18" charset="0"/>
              <a:buAutoNum type="romanUcPeriod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sz="1100" dirty="0" smtClean="0">
                <a:solidFill>
                  <a:srgbClr val="000000"/>
                </a:solidFill>
              </a:rPr>
              <a:t>Generar </a:t>
            </a:r>
            <a:r>
              <a:rPr lang="es-MX" sz="1100" dirty="0">
                <a:solidFill>
                  <a:srgbClr val="000000"/>
                </a:solidFill>
              </a:rPr>
              <a:t>reportes estadísticos de los programas de capacitación que se han aplicado.</a:t>
            </a:r>
          </a:p>
          <a:p>
            <a:pPr marL="285750" indent="-285750" algn="just">
              <a:buClr>
                <a:srgbClr val="000000"/>
              </a:buClr>
              <a:buSzPct val="100000"/>
              <a:buFont typeface="Times New Roman" pitchFamily="18" charset="0"/>
              <a:buAutoNum type="romanUcPeriod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s-MX" sz="1100" dirty="0">
              <a:solidFill>
                <a:srgbClr val="000000"/>
              </a:solidFill>
            </a:endParaRPr>
          </a:p>
          <a:p>
            <a:pPr marL="285750" indent="-285750" algn="just">
              <a:buClr>
                <a:srgbClr val="000000"/>
              </a:buClr>
              <a:buSzPct val="100000"/>
              <a:buFont typeface="Times New Roman" pitchFamily="18" charset="0"/>
              <a:buAutoNum type="romanUcPeriod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sz="1100" dirty="0" smtClean="0">
                <a:solidFill>
                  <a:srgbClr val="000000"/>
                </a:solidFill>
              </a:rPr>
              <a:t>Asesorar </a:t>
            </a:r>
            <a:r>
              <a:rPr lang="es-MX" sz="1100" dirty="0">
                <a:solidFill>
                  <a:srgbClr val="000000"/>
                </a:solidFill>
              </a:rPr>
              <a:t>a los Ayuntamientos y comisarias cuando así lo soliciten, para el desarrollo y profesionalización de personal.</a:t>
            </a:r>
          </a:p>
          <a:p>
            <a:pPr marL="285750" indent="-285750" algn="just">
              <a:buClr>
                <a:srgbClr val="000000"/>
              </a:buClr>
              <a:buSzPct val="100000"/>
              <a:buFont typeface="Times New Roman" pitchFamily="18" charset="0"/>
              <a:buAutoNum type="romanUcPeriod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s-MX" sz="1100" dirty="0">
              <a:solidFill>
                <a:srgbClr val="000000"/>
              </a:solidFill>
            </a:endParaRPr>
          </a:p>
          <a:p>
            <a:pPr marL="285750" indent="-285750" algn="just">
              <a:buClr>
                <a:srgbClr val="000000"/>
              </a:buClr>
              <a:buSzPct val="100000"/>
              <a:buFont typeface="Times New Roman" pitchFamily="18" charset="0"/>
              <a:buAutoNum type="romanUcPeriod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sz="1100" dirty="0" smtClean="0">
                <a:solidFill>
                  <a:srgbClr val="000000"/>
                </a:solidFill>
              </a:rPr>
              <a:t>Elaboración </a:t>
            </a:r>
            <a:r>
              <a:rPr lang="es-MX" sz="1100" dirty="0">
                <a:solidFill>
                  <a:srgbClr val="000000"/>
                </a:solidFill>
              </a:rPr>
              <a:t>de manuales de apoyo para los ayuntamientos orientados al desarrollo y profesionalización de personal.</a:t>
            </a:r>
          </a:p>
          <a:p>
            <a:pPr marL="285750" indent="-285750" algn="just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s-MX" sz="1100" dirty="0">
              <a:solidFill>
                <a:srgbClr val="000000"/>
              </a:solidFill>
            </a:endParaRPr>
          </a:p>
        </p:txBody>
      </p:sp>
      <p:sp>
        <p:nvSpPr>
          <p:cNvPr id="14342" name="Text Box 7"/>
          <p:cNvSpPr txBox="1">
            <a:spLocks noChangeArrowheads="1"/>
          </p:cNvSpPr>
          <p:nvPr/>
        </p:nvSpPr>
        <p:spPr bwMode="auto">
          <a:xfrm>
            <a:off x="3070707" y="763489"/>
            <a:ext cx="3567300" cy="6485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Departamento de Capacitación</a:t>
            </a:r>
          </a:p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 Comisarios Municipales</a:t>
            </a:r>
          </a:p>
        </p:txBody>
      </p:sp>
      <p:sp>
        <p:nvSpPr>
          <p:cNvPr id="14343" name="Text Box 8"/>
          <p:cNvSpPr txBox="1">
            <a:spLocks noChangeArrowheads="1"/>
          </p:cNvSpPr>
          <p:nvPr/>
        </p:nvSpPr>
        <p:spPr bwMode="auto">
          <a:xfrm>
            <a:off x="251520" y="4208742"/>
            <a:ext cx="8535293" cy="1956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 algn="just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sz="1100" dirty="0">
                <a:solidFill>
                  <a:srgbClr val="000000"/>
                </a:solidFill>
              </a:rPr>
              <a:t>I</a:t>
            </a:r>
            <a:r>
              <a:rPr lang="es-MX" sz="1100" dirty="0" smtClean="0">
                <a:solidFill>
                  <a:srgbClr val="000000"/>
                </a:solidFill>
              </a:rPr>
              <a:t>. </a:t>
            </a:r>
            <a:r>
              <a:rPr lang="es-MX" sz="1100" dirty="0">
                <a:solidFill>
                  <a:srgbClr val="000000"/>
                </a:solidFill>
              </a:rPr>
              <a:t>Cumplir con la máxima diligencia el servicio que le sea encomendado y abstenerse de cualquier acto u omisión, que cause la suspensión o deficiencia del servicio o implique abuso o ejercicio indebido de un empleo, cargo o comisión;</a:t>
            </a:r>
          </a:p>
          <a:p>
            <a:pPr algn="just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sz="1100" dirty="0">
                <a:solidFill>
                  <a:srgbClr val="000000"/>
                </a:solidFill>
              </a:rPr>
              <a:t> </a:t>
            </a:r>
          </a:p>
          <a:p>
            <a:pPr algn="just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sz="1100" dirty="0">
                <a:solidFill>
                  <a:srgbClr val="000000"/>
                </a:solidFill>
              </a:rPr>
              <a:t>II.- Formular y ejecutar legalmente los planes, programas y presupuestos correspondientes a su competencia y cumplir las Leyes y otras normas que determinen el manejo de recursos económicos públicos;</a:t>
            </a:r>
          </a:p>
          <a:p>
            <a:pPr algn="just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sz="1100" dirty="0">
                <a:solidFill>
                  <a:srgbClr val="000000"/>
                </a:solidFill>
              </a:rPr>
              <a:t> </a:t>
            </a:r>
          </a:p>
          <a:p>
            <a:pPr algn="just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sz="1100" dirty="0">
                <a:solidFill>
                  <a:srgbClr val="000000"/>
                </a:solidFill>
              </a:rPr>
              <a:t>III.- Utilizar los recursos que tenga asignados para el desempeño de su empleo, cargo o comisión, las facultades que le sean atribuidas o la información reservada a que tenga acceso por su función exclusivamente para los fines a que están afectos;</a:t>
            </a:r>
          </a:p>
          <a:p>
            <a:pPr algn="just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s-MX" sz="1100" dirty="0">
              <a:solidFill>
                <a:srgbClr val="000000"/>
              </a:solidFill>
            </a:endParaRPr>
          </a:p>
          <a:p>
            <a:pPr algn="just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sz="1100" dirty="0">
                <a:solidFill>
                  <a:srgbClr val="000000"/>
                </a:solidFill>
              </a:rPr>
              <a:t>Las demás contempladas en los </a:t>
            </a:r>
            <a:r>
              <a:rPr lang="es-MX" sz="1100" dirty="0">
                <a:solidFill>
                  <a:schemeClr val="tx1"/>
                </a:solidFill>
              </a:rPr>
              <a:t>artículos </a:t>
            </a:r>
            <a:r>
              <a:rPr lang="es-MX" sz="1100" dirty="0" smtClean="0">
                <a:solidFill>
                  <a:schemeClr val="tx1"/>
                </a:solidFill>
              </a:rPr>
              <a:t>63 </a:t>
            </a:r>
            <a:r>
              <a:rPr lang="es-MX" sz="1100" dirty="0">
                <a:solidFill>
                  <a:schemeClr val="tx1"/>
                </a:solidFill>
              </a:rPr>
              <a:t>de la Ley de Número </a:t>
            </a:r>
            <a:r>
              <a:rPr lang="es-MX" sz="1100" dirty="0" smtClean="0">
                <a:solidFill>
                  <a:schemeClr val="tx1"/>
                </a:solidFill>
              </a:rPr>
              <a:t>695 </a:t>
            </a:r>
            <a:r>
              <a:rPr lang="es-MX" sz="1100" dirty="0">
                <a:solidFill>
                  <a:schemeClr val="tx1"/>
                </a:solidFill>
              </a:rPr>
              <a:t>de Responsabilidades de los Servidores Públicos del Estado </a:t>
            </a:r>
            <a:r>
              <a:rPr lang="es-MX" sz="1100" dirty="0" smtClean="0">
                <a:solidFill>
                  <a:schemeClr val="tx1"/>
                </a:solidFill>
              </a:rPr>
              <a:t>y Municipios de </a:t>
            </a:r>
            <a:r>
              <a:rPr lang="es-MX" sz="1100" dirty="0">
                <a:solidFill>
                  <a:schemeClr val="tx1"/>
                </a:solidFill>
              </a:rPr>
              <a:t>Guerrero y 43 de la  Ley de Trabajo de los Servidores  Públicos del Estado de Guerrero Número </a:t>
            </a:r>
            <a:r>
              <a:rPr lang="es-MX" sz="1100" dirty="0" smtClean="0">
                <a:solidFill>
                  <a:schemeClr val="tx1"/>
                </a:solidFill>
              </a:rPr>
              <a:t>248.</a:t>
            </a:r>
            <a:endParaRPr lang="es-MX" sz="1100" dirty="0">
              <a:solidFill>
                <a:srgbClr val="000000"/>
              </a:solidFill>
            </a:endParaRPr>
          </a:p>
        </p:txBody>
      </p:sp>
      <p:sp>
        <p:nvSpPr>
          <p:cNvPr id="11" name="Text Box 6"/>
          <p:cNvSpPr txBox="1">
            <a:spLocks noChangeArrowheads="1"/>
          </p:cNvSpPr>
          <p:nvPr/>
        </p:nvSpPr>
        <p:spPr bwMode="auto">
          <a:xfrm>
            <a:off x="2555776" y="379413"/>
            <a:ext cx="4358222" cy="463846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sz="2400" dirty="0" smtClean="0">
                <a:solidFill>
                  <a:srgbClr val="0070C0"/>
                </a:solidFill>
              </a:rPr>
              <a:t>Lic. Juan Luis Guzmán Abarca</a:t>
            </a:r>
            <a:endParaRPr lang="es-MX" sz="2400" b="1" dirty="0">
              <a:solidFill>
                <a:srgbClr val="0070C0"/>
              </a:solidFill>
            </a:endParaRPr>
          </a:p>
        </p:txBody>
      </p:sp>
      <p:sp>
        <p:nvSpPr>
          <p:cNvPr id="10" name="Text Box 3">
            <a:hlinkClick r:id="" action="ppaction://noaction"/>
          </p:cNvPr>
          <p:cNvSpPr txBox="1">
            <a:spLocks noChangeArrowheads="1"/>
          </p:cNvSpPr>
          <p:nvPr/>
        </p:nvSpPr>
        <p:spPr bwMode="auto">
          <a:xfrm>
            <a:off x="7384912" y="6337895"/>
            <a:ext cx="1579576" cy="233014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sz="900" b="1" u="sng" dirty="0">
                <a:solidFill>
                  <a:srgbClr val="000000"/>
                </a:solidFill>
              </a:rPr>
              <a:t>Regresar </a:t>
            </a:r>
            <a:r>
              <a:rPr lang="es-MX" sz="900" b="1" u="sng" dirty="0" smtClean="0">
                <a:solidFill>
                  <a:srgbClr val="000000"/>
                </a:solidFill>
              </a:rPr>
              <a:t>al organograma</a:t>
            </a:r>
            <a:endParaRPr lang="es-MX" sz="900" b="1" u="sng" dirty="0">
              <a:solidFill>
                <a:srgbClr val="000000"/>
              </a:solidFill>
            </a:endParaRPr>
          </a:p>
        </p:txBody>
      </p:sp>
      <p:pic>
        <p:nvPicPr>
          <p:cNvPr id="2050" name="Picture 2" descr="C:\Users\iepc\Documents\Informacion 2016 para subir\2017\PARA DAVID030317\Fracción I. Estructura orgánica\2018\fotos(1)\DSC_1077.JP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240" r="26015"/>
          <a:stretch/>
        </p:blipFill>
        <p:spPr bwMode="auto">
          <a:xfrm>
            <a:off x="7546710" y="176775"/>
            <a:ext cx="1164652" cy="1383767"/>
          </a:xfrm>
          <a:prstGeom prst="rect">
            <a:avLst/>
          </a:prstGeom>
          <a:noFill/>
          <a:ln w="38100">
            <a:solidFill>
              <a:srgbClr val="0070C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8177206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de Office">
  <a:themeElements>
    <a:clrScheme name="Tema de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Tema de Office">
      <a:majorFont>
        <a:latin typeface="Calibri"/>
        <a:ea typeface="MS Gothic"/>
        <a:cs typeface=""/>
      </a:majorFont>
      <a:minorFont>
        <a:latin typeface="Calibri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MS Gothic" charset="-128"/>
          </a:defRPr>
        </a:defPPr>
      </a:lstStyle>
    </a:lnDef>
  </a:objectDefaults>
  <a:extraClrSchemeLst>
    <a:extraClrScheme>
      <a:clrScheme name="Tema de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e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e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e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e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e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e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4880</TotalTime>
  <Words>158</Words>
  <Application>Microsoft Office PowerPoint</Application>
  <PresentationFormat>Presentación en pantalla (4:3)</PresentationFormat>
  <Paragraphs>25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acceso</dc:creator>
  <cp:lastModifiedBy>iepc</cp:lastModifiedBy>
  <cp:revision>376</cp:revision>
  <cp:lastPrinted>2011-05-17T16:56:53Z</cp:lastPrinted>
  <dcterms:created xsi:type="dcterms:W3CDTF">2010-10-27T17:35:15Z</dcterms:created>
  <dcterms:modified xsi:type="dcterms:W3CDTF">2022-05-19T18:19:34Z</dcterms:modified>
</cp:coreProperties>
</file>