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76" r:id="rId2"/>
  </p:sldIdLst>
  <p:sldSz cx="9144000" cy="6858000" type="screen4x3"/>
  <p:notesSz cx="7086600" cy="93726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15" autoAdjust="0"/>
  </p:normalViewPr>
  <p:slideViewPr>
    <p:cSldViewPr>
      <p:cViewPr>
        <p:scale>
          <a:sx n="89" d="100"/>
          <a:sy n="89" d="100"/>
        </p:scale>
        <p:origin x="-2358" y="-56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720"/>
        <p:guide pos="225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7086600" cy="93726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0" y="0"/>
            <a:ext cx="3071813" cy="46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014788" y="0"/>
            <a:ext cx="3070225" cy="468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6389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1738" y="703263"/>
            <a:ext cx="4683125" cy="3513137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708025" y="4452938"/>
            <a:ext cx="5670550" cy="421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s-MX" noProof="0" smtClean="0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0" y="8901113"/>
            <a:ext cx="3071813" cy="46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014788" y="8901113"/>
            <a:ext cx="3070225" cy="468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fld id="{9BE1082D-B89F-420B-A4F3-5192F749EFB7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68720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79711CC0-B9D2-4B12-B502-23A398CBD8CE}" type="slidenum">
              <a:rPr lang="es-MX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</a:t>
            </a:fld>
            <a:endParaRPr lang="es-MX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86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0150" y="703263"/>
            <a:ext cx="4687888" cy="3514725"/>
          </a:xfrm>
          <a:solidFill>
            <a:srgbClr val="FFFFFF"/>
          </a:solidFill>
          <a:ln/>
        </p:spPr>
      </p:sp>
      <p:sp>
        <p:nvSpPr>
          <p:cNvPr id="286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8025" y="4452938"/>
            <a:ext cx="5672138" cy="4217987"/>
          </a:xfrm>
          <a:noFill/>
          <a:ln/>
        </p:spPr>
        <p:txBody>
          <a:bodyPr wrap="none" anchor="ctr"/>
          <a:lstStyle/>
          <a:p>
            <a:endParaRPr lang="es-MX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ED6E2-5FE6-42C0-A800-E1F3AA97ECDF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1744AA-CAD9-4D5F-9881-7EAF6C54655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942ECE-609F-451A-9D43-E5C2D8B42B1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54B6C-538D-4E8D-8F4A-72F2A972E09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D028C4-306B-4A9D-90FB-01329EAF83F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8454DE-BF85-4555-A57C-8A91400D0754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5B06F-EF96-436A-8D6F-D37CD9BF96F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58E55-D34E-4A2A-B6CE-508E65A8DC46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E980B0-1E0B-4EE7-82F4-6C27CCC5B1B7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2D4D00-53EA-4F6E-969A-6E67825720A0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pic>
        <p:nvPicPr>
          <p:cNvPr id="5" name="4 Imagen" descr="Un dibujo con letras&#10;&#10;Descripción generada automáticamente con confianza media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1810385" cy="483870"/>
          </a:xfrm>
          <a:prstGeom prst="rect">
            <a:avLst/>
          </a:prstGeom>
        </p:spPr>
      </p:pic>
      <p:pic>
        <p:nvPicPr>
          <p:cNvPr id="6" name="Picture 12"/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25344"/>
            <a:ext cx="9144000" cy="180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0B50C-761C-4E7A-BD6F-FE439DD5C46D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F96562-1441-48CC-A0DB-390E6D89F52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Pulse para editar el formato del texto de título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Pulse para editar los formatos del texto del esquema</a:t>
            </a:r>
          </a:p>
          <a:p>
            <a:pPr lvl="1"/>
            <a:r>
              <a:rPr lang="en-GB" smtClean="0"/>
              <a:t>Segundo nivel del esquema</a:t>
            </a:r>
          </a:p>
          <a:p>
            <a:pPr lvl="2"/>
            <a:r>
              <a:rPr lang="en-GB" smtClean="0"/>
              <a:t>Tercer nivel del esquema</a:t>
            </a:r>
          </a:p>
          <a:p>
            <a:pPr lvl="3"/>
            <a:r>
              <a:rPr lang="en-GB" smtClean="0"/>
              <a:t>Cuarto nivel del esquema</a:t>
            </a:r>
          </a:p>
          <a:p>
            <a:pPr lvl="4"/>
            <a:r>
              <a:rPr lang="en-GB" smtClean="0"/>
              <a:t>Quinto nivel del esquema</a:t>
            </a:r>
          </a:p>
          <a:p>
            <a:pPr lvl="4"/>
            <a:r>
              <a:rPr lang="en-GB" smtClean="0"/>
              <a:t>Sexto nivel del esquema</a:t>
            </a:r>
          </a:p>
          <a:p>
            <a:pPr lvl="4"/>
            <a:r>
              <a:rPr lang="en-GB" smtClean="0"/>
              <a:t>Séptimo nivel del esquema</a:t>
            </a:r>
          </a:p>
          <a:p>
            <a:pPr lvl="4"/>
            <a:r>
              <a:rPr lang="en-GB" smtClean="0"/>
              <a:t>Octavo nivel del esquema</a:t>
            </a:r>
          </a:p>
          <a:p>
            <a:pPr lvl="4"/>
            <a:r>
              <a:rPr lang="en-GB" smtClean="0"/>
              <a:t>Noveno nivel del esquema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457200" y="6308725"/>
            <a:ext cx="2133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24200" y="6308725"/>
            <a:ext cx="2895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898989"/>
                </a:solidFill>
                <a:latin typeface="Arial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fld id="{B82FF73B-A58A-4561-B297-E99D4BEBC3E2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71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MS Gothic" charset="0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3200">
          <a:solidFill>
            <a:srgbClr val="000000"/>
          </a:solidFill>
          <a:latin typeface="+mn-lt"/>
          <a:ea typeface="+mn-ea"/>
          <a:cs typeface="MS Gothic" charset="0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>
          <a:solidFill>
            <a:srgbClr val="000000"/>
          </a:solidFill>
          <a:latin typeface="+mn-lt"/>
          <a:ea typeface="+mn-ea"/>
          <a:cs typeface="MS Gothic" charset="0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000000"/>
          </a:solidFill>
          <a:latin typeface="+mn-lt"/>
          <a:ea typeface="+mn-ea"/>
          <a:cs typeface="MS Gothic" charset="0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000000"/>
          </a:solidFill>
          <a:latin typeface="+mn-lt"/>
          <a:ea typeface="+mn-ea"/>
          <a:cs typeface="MS Gothic" charset="0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ea typeface="+mn-ea"/>
          <a:cs typeface="MS Gothic" charset="0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251520" y="1412776"/>
            <a:ext cx="1487488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dirty="0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47638" y="3847803"/>
            <a:ext cx="2103437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dirty="0">
                <a:solidFill>
                  <a:srgbClr val="000000"/>
                </a:solidFill>
              </a:rPr>
              <a:t>Responsabilidades</a:t>
            </a:r>
          </a:p>
        </p:txBody>
      </p:sp>
      <p:sp>
        <p:nvSpPr>
          <p:cNvPr id="14341" name="Text Box 4"/>
          <p:cNvSpPr txBox="1">
            <a:spLocks noChangeArrowheads="1"/>
          </p:cNvSpPr>
          <p:nvPr/>
        </p:nvSpPr>
        <p:spPr bwMode="auto">
          <a:xfrm>
            <a:off x="251520" y="1785130"/>
            <a:ext cx="8535293" cy="212583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 smtClean="0">
                <a:solidFill>
                  <a:srgbClr val="000000"/>
                </a:solidFill>
              </a:rPr>
              <a:t>Aplicar </a:t>
            </a:r>
            <a:r>
              <a:rPr lang="es-MX" sz="1100" dirty="0">
                <a:solidFill>
                  <a:srgbClr val="000000"/>
                </a:solidFill>
              </a:rPr>
              <a:t>los programas de capacitación mediante talleres presenciales a petición expresa, del Director del Instituto.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s-MX" sz="1100" dirty="0">
              <a:solidFill>
                <a:srgbClr val="000000"/>
              </a:solidFill>
            </a:endParaRP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 smtClean="0">
                <a:solidFill>
                  <a:srgbClr val="000000"/>
                </a:solidFill>
              </a:rPr>
              <a:t>Realizar </a:t>
            </a:r>
            <a:r>
              <a:rPr lang="es-MX" sz="1100" dirty="0">
                <a:solidFill>
                  <a:srgbClr val="000000"/>
                </a:solidFill>
              </a:rPr>
              <a:t>investigaciones que contribuyan al desarrollo de nuevos programas de capacitación.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s-MX" sz="1100" dirty="0">
              <a:solidFill>
                <a:srgbClr val="000000"/>
              </a:solidFill>
            </a:endParaRP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 smtClean="0">
                <a:solidFill>
                  <a:srgbClr val="000000"/>
                </a:solidFill>
              </a:rPr>
              <a:t>Emitir </a:t>
            </a:r>
            <a:r>
              <a:rPr lang="es-MX" sz="1100" dirty="0">
                <a:solidFill>
                  <a:srgbClr val="000000"/>
                </a:solidFill>
              </a:rPr>
              <a:t>opiniones y sugerencias en relación a los programas de capacitación con los cuales cuenta el Instituto.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s-MX" sz="1100" dirty="0">
              <a:solidFill>
                <a:srgbClr val="000000"/>
              </a:solidFill>
            </a:endParaRP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 smtClean="0">
                <a:solidFill>
                  <a:srgbClr val="000000"/>
                </a:solidFill>
              </a:rPr>
              <a:t>Generar </a:t>
            </a:r>
            <a:r>
              <a:rPr lang="es-MX" sz="1100" dirty="0">
                <a:solidFill>
                  <a:srgbClr val="000000"/>
                </a:solidFill>
              </a:rPr>
              <a:t>reportes estadísticos de los programas de capacitación que se han aplicado.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s-MX" sz="1100" dirty="0">
              <a:solidFill>
                <a:srgbClr val="000000"/>
              </a:solidFill>
            </a:endParaRP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 smtClean="0">
                <a:solidFill>
                  <a:srgbClr val="000000"/>
                </a:solidFill>
              </a:rPr>
              <a:t>Asesorar </a:t>
            </a:r>
            <a:r>
              <a:rPr lang="es-MX" sz="1100" dirty="0">
                <a:solidFill>
                  <a:srgbClr val="000000"/>
                </a:solidFill>
              </a:rPr>
              <a:t>a los Ayuntamientos y comisarias cuando así lo soliciten, para el desarrollo y profesionalización de personal.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s-MX" sz="1100" dirty="0">
              <a:solidFill>
                <a:srgbClr val="000000"/>
              </a:solidFill>
            </a:endParaRP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 smtClean="0">
                <a:solidFill>
                  <a:srgbClr val="000000"/>
                </a:solidFill>
              </a:rPr>
              <a:t>Elaboración </a:t>
            </a:r>
            <a:r>
              <a:rPr lang="es-MX" sz="1100" dirty="0">
                <a:solidFill>
                  <a:srgbClr val="000000"/>
                </a:solidFill>
              </a:rPr>
              <a:t>de manuales de apoyo para los ayuntamientos orientados al desarrollo y profesionalización de personal.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s-MX" sz="1100" dirty="0">
              <a:solidFill>
                <a:srgbClr val="000000"/>
              </a:solidFill>
            </a:endParaRPr>
          </a:p>
        </p:txBody>
      </p:sp>
      <p:sp>
        <p:nvSpPr>
          <p:cNvPr id="14342" name="Text Box 7"/>
          <p:cNvSpPr txBox="1">
            <a:spLocks noChangeArrowheads="1"/>
          </p:cNvSpPr>
          <p:nvPr/>
        </p:nvSpPr>
        <p:spPr bwMode="auto">
          <a:xfrm>
            <a:off x="3070707" y="763489"/>
            <a:ext cx="3567300" cy="648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Departamento de Capacitación</a:t>
            </a: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Comisarios Municipales</a:t>
            </a:r>
          </a:p>
        </p:txBody>
      </p:sp>
      <p:sp>
        <p:nvSpPr>
          <p:cNvPr id="14343" name="Text Box 8"/>
          <p:cNvSpPr txBox="1">
            <a:spLocks noChangeArrowheads="1"/>
          </p:cNvSpPr>
          <p:nvPr/>
        </p:nvSpPr>
        <p:spPr bwMode="auto">
          <a:xfrm>
            <a:off x="251520" y="4208742"/>
            <a:ext cx="8535293" cy="1956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Cumplir con la máxima diligencia el servicio que le sea encomendado y abstenerse de cualquier acto u omisión, que cause la suspensión o deficiencia del servicio o implique abuso o ejercicio indebido de un empleo, cargo o comisión;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 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II.- Formular y ejecutar legalmente los planes, programas y presupuestos correspondientes a su competencia y cumplir las Leyes y otras normas que determinen el manejo de recursos económicos públicos;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 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III.- Utilizar los recursos que tenga asignados para el desempeño de su empleo, cargo o comisión, las facultades que le sean atribuidas o la información reservada a que tenga acceso por su función exclusivamente para los fines a que están afectos;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s-MX" sz="1100" dirty="0">
              <a:solidFill>
                <a:srgbClr val="000000"/>
              </a:solidFill>
            </a:endParaRP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Las demás contempladas en los </a:t>
            </a:r>
            <a:r>
              <a:rPr lang="es-MX" sz="1100" dirty="0">
                <a:solidFill>
                  <a:schemeClr val="tx1"/>
                </a:solidFill>
              </a:rPr>
              <a:t>artículos </a:t>
            </a:r>
            <a:r>
              <a:rPr lang="es-MX" sz="1100" dirty="0" smtClean="0">
                <a:solidFill>
                  <a:schemeClr val="tx1"/>
                </a:solidFill>
              </a:rPr>
              <a:t>63 </a:t>
            </a:r>
            <a:r>
              <a:rPr lang="es-MX" sz="1100" dirty="0">
                <a:solidFill>
                  <a:schemeClr val="tx1"/>
                </a:solidFill>
              </a:rPr>
              <a:t>de la Ley de Número </a:t>
            </a:r>
            <a:r>
              <a:rPr lang="es-MX" sz="1100" dirty="0" smtClean="0">
                <a:solidFill>
                  <a:schemeClr val="tx1"/>
                </a:solidFill>
              </a:rPr>
              <a:t>695 </a:t>
            </a:r>
            <a:r>
              <a:rPr lang="es-MX" sz="1100" dirty="0">
                <a:solidFill>
                  <a:schemeClr val="tx1"/>
                </a:solidFill>
              </a:rPr>
              <a:t>de Responsabilidades de los Servidores Públicos del Estado </a:t>
            </a:r>
            <a:r>
              <a:rPr lang="es-MX" sz="1100" dirty="0" smtClean="0">
                <a:solidFill>
                  <a:schemeClr val="tx1"/>
                </a:solidFill>
              </a:rPr>
              <a:t>y Municipios de </a:t>
            </a:r>
            <a:r>
              <a:rPr lang="es-MX" sz="1100" dirty="0">
                <a:solidFill>
                  <a:schemeClr val="tx1"/>
                </a:solidFill>
              </a:rPr>
              <a:t>Guerrero y 43 de la  Ley de Trabajo de los Servidores  Públicos del Estado de Guerrero Número </a:t>
            </a:r>
            <a:r>
              <a:rPr lang="es-MX" sz="1100" dirty="0" smtClean="0">
                <a:solidFill>
                  <a:schemeClr val="tx1"/>
                </a:solidFill>
              </a:rPr>
              <a:t>248.</a:t>
            </a:r>
            <a:endParaRPr lang="es-MX" sz="1100" dirty="0">
              <a:solidFill>
                <a:srgbClr val="000000"/>
              </a:solidFill>
            </a:endParaRP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2555776" y="379413"/>
            <a:ext cx="4358222" cy="46384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2400" dirty="0" smtClean="0">
                <a:solidFill>
                  <a:srgbClr val="0070C0"/>
                </a:solidFill>
              </a:rPr>
              <a:t>Lic. Juan Luis Guzmán Abarca</a:t>
            </a:r>
            <a:endParaRPr lang="es-MX" sz="2400" b="1" dirty="0">
              <a:solidFill>
                <a:srgbClr val="0070C0"/>
              </a:solidFill>
            </a:endParaRPr>
          </a:p>
        </p:txBody>
      </p:sp>
      <p:sp>
        <p:nvSpPr>
          <p:cNvPr id="10" name="Text Box 3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7384912" y="6337895"/>
            <a:ext cx="1579576" cy="23301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900" b="1" u="sng" dirty="0">
                <a:solidFill>
                  <a:srgbClr val="000000"/>
                </a:solidFill>
              </a:rPr>
              <a:t>Regresar </a:t>
            </a:r>
            <a:r>
              <a:rPr lang="es-MX" sz="900" b="1" u="sng" dirty="0" smtClean="0">
                <a:solidFill>
                  <a:srgbClr val="000000"/>
                </a:solidFill>
              </a:rPr>
              <a:t>al organograma</a:t>
            </a:r>
            <a:endParaRPr lang="es-MX" sz="900" b="1" u="sng" dirty="0">
              <a:solidFill>
                <a:srgbClr val="000000"/>
              </a:solidFill>
            </a:endParaRPr>
          </a:p>
        </p:txBody>
      </p:sp>
      <p:pic>
        <p:nvPicPr>
          <p:cNvPr id="2050" name="Picture 2" descr="C:\Users\iepc\Documents\Informacion 2016 para subir\2017\PARA DAVID030317\Fracción I. Estructura orgánica\2018\fotos(1)\DSC_1077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40" r="26015"/>
          <a:stretch/>
        </p:blipFill>
        <p:spPr bwMode="auto">
          <a:xfrm>
            <a:off x="7546710" y="176775"/>
            <a:ext cx="1164652" cy="1383767"/>
          </a:xfrm>
          <a:prstGeom prst="rect">
            <a:avLst/>
          </a:prstGeom>
          <a:noFill/>
          <a:ln w="38100">
            <a:solidFill>
              <a:srgbClr val="0070C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17720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e Office">
      <a:majorFont>
        <a:latin typeface="Calibri"/>
        <a:ea typeface="MS Gothic"/>
        <a:cs typeface=""/>
      </a:majorFont>
      <a:minorFont>
        <a:latin typeface="Calibri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lnDef>
  </a:objectDefaults>
  <a:extraClrSchemeLst>
    <a:extraClrScheme>
      <a:clrScheme name="Tema d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4880</TotalTime>
  <Words>158</Words>
  <Application>Microsoft Office PowerPoint</Application>
  <PresentationFormat>Presentación en pantalla (4:3)</PresentationFormat>
  <Paragraphs>25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acceso</dc:creator>
  <cp:lastModifiedBy>USER</cp:lastModifiedBy>
  <cp:revision>376</cp:revision>
  <cp:lastPrinted>2011-05-17T16:56:53Z</cp:lastPrinted>
  <dcterms:created xsi:type="dcterms:W3CDTF">2010-10-27T17:35:15Z</dcterms:created>
  <dcterms:modified xsi:type="dcterms:W3CDTF">2022-07-28T18:40:51Z</dcterms:modified>
</cp:coreProperties>
</file>