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sldIdLst>
    <p:sldId id="263" r:id="rId2"/>
  </p:sldIdLst>
  <p:sldSz cx="9144000" cy="6858000" type="screen4x3"/>
  <p:notesSz cx="7086600" cy="9372600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MS Gothic"/>
        <a:cs typeface="MS Gothic"/>
      </a:defRPr>
    </a:lvl1pPr>
    <a:lvl2pPr marL="742950" indent="-28575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MS Gothic"/>
        <a:cs typeface="MS Gothic"/>
      </a:defRPr>
    </a:lvl2pPr>
    <a:lvl3pPr marL="1143000" indent="-22860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MS Gothic"/>
        <a:cs typeface="MS Gothic"/>
      </a:defRPr>
    </a:lvl3pPr>
    <a:lvl4pPr marL="1600200" indent="-22860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MS Gothic"/>
        <a:cs typeface="MS Gothic"/>
      </a:defRPr>
    </a:lvl4pPr>
    <a:lvl5pPr marL="2057400" indent="-22860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MS Gothic"/>
        <a:cs typeface="MS Gothic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itchFamily="34" charset="0"/>
        <a:ea typeface="MS Gothic"/>
        <a:cs typeface="MS Gothic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itchFamily="34" charset="0"/>
        <a:ea typeface="MS Gothic"/>
        <a:cs typeface="MS Gothic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itchFamily="34" charset="0"/>
        <a:ea typeface="MS Gothic"/>
        <a:cs typeface="MS Gothic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itchFamily="34" charset="0"/>
        <a:ea typeface="MS Gothic"/>
        <a:cs typeface="MS Gothic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615" autoAdjust="0"/>
  </p:normalViewPr>
  <p:slideViewPr>
    <p:cSldViewPr>
      <p:cViewPr>
        <p:scale>
          <a:sx n="89" d="100"/>
          <a:sy n="89" d="100"/>
        </p:scale>
        <p:origin x="-2358" y="-56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720"/>
        <p:guide pos="225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AutoShape 1"/>
          <p:cNvSpPr>
            <a:spLocks noChangeArrowheads="1"/>
          </p:cNvSpPr>
          <p:nvPr/>
        </p:nvSpPr>
        <p:spPr bwMode="auto">
          <a:xfrm>
            <a:off x="0" y="0"/>
            <a:ext cx="7086600" cy="93726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s-MX">
              <a:latin typeface="Arial" charset="0"/>
              <a:ea typeface="MS Gothic" charset="-128"/>
              <a:cs typeface="+mn-cs"/>
            </a:endParaRPr>
          </a:p>
        </p:txBody>
      </p:sp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0" y="0"/>
            <a:ext cx="3071813" cy="469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s-MX">
              <a:latin typeface="Arial" charset="0"/>
              <a:ea typeface="MS Gothic" charset="-128"/>
              <a:cs typeface="+mn-cs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014788" y="0"/>
            <a:ext cx="3070225" cy="4683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6389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01738" y="703263"/>
            <a:ext cx="4683125" cy="3513137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708025" y="4452938"/>
            <a:ext cx="5670550" cy="4216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endParaRPr lang="es-MX" noProof="0" smtClean="0"/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0" y="8901113"/>
            <a:ext cx="3071813" cy="469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s-MX">
              <a:latin typeface="Arial" charset="0"/>
              <a:ea typeface="MS Gothic" charset="-128"/>
              <a:cs typeface="+mn-cs"/>
            </a:endParaRPr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4014788" y="8901113"/>
            <a:ext cx="3070225" cy="4683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fld id="{9BE1082D-B89F-420B-A4F3-5192F749EFB7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868720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fld id="{13F8726A-8263-4FBB-8C3C-FACF3A51DD15}" type="slidenum">
              <a:rPr lang="es-MX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1</a:t>
            </a:fld>
            <a:endParaRPr lang="es-MX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457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0150" y="703263"/>
            <a:ext cx="4687888" cy="3514725"/>
          </a:xfrm>
          <a:solidFill>
            <a:srgbClr val="FFFFFF"/>
          </a:solidFill>
          <a:ln/>
        </p:spPr>
      </p:sp>
      <p:sp>
        <p:nvSpPr>
          <p:cNvPr id="2458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8025" y="4452938"/>
            <a:ext cx="5672138" cy="4217987"/>
          </a:xfrm>
          <a:noFill/>
          <a:ln/>
        </p:spPr>
        <p:txBody>
          <a:bodyPr wrap="none" anchor="ctr"/>
          <a:lstStyle/>
          <a:p>
            <a:endParaRPr lang="es-MX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3ED6E2-5FE6-42C0-A800-E1F3AA97ECDF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1744AA-CAD9-4D5F-9881-7EAF6C546559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128588"/>
            <a:ext cx="2055813" cy="5995987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28588"/>
            <a:ext cx="6019800" cy="599598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942ECE-609F-451A-9D43-E5C2D8B42B19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28588"/>
            <a:ext cx="6019800" cy="599598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154B6C-538D-4E8D-8F4A-72F2A972E09A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D028C4-306B-4A9D-90FB-01329EAF83FA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8454DE-BF85-4555-A57C-8A91400D0754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05B06F-EF96-436A-8D6F-D37CD9BF96FE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658E55-D34E-4A2A-B6CE-508E65A8DC46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E980B0-1E0B-4EE7-82F4-6C27CCC5B1B7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2D4D00-53EA-4F6E-969A-6E67825720A0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  <p:pic>
        <p:nvPicPr>
          <p:cNvPr id="5" name="4 Imagen" descr="Un dibujo con letras&#10;&#10;Descripción generada automáticamente con confianza media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60648"/>
            <a:ext cx="1810385" cy="483870"/>
          </a:xfrm>
          <a:prstGeom prst="rect">
            <a:avLst/>
          </a:prstGeom>
        </p:spPr>
      </p:pic>
      <p:pic>
        <p:nvPicPr>
          <p:cNvPr id="6" name="Picture 12"/>
          <p:cNvPicPr/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25344"/>
            <a:ext cx="9144000" cy="1809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E0B50C-761C-4E7A-BD6F-FE439DD5C46D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MX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F96562-1441-48CC-A0DB-390E6D89F52E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8588"/>
            <a:ext cx="8228013" cy="1433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Pulse para editar el formato del texto de título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4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Pulse para editar los formatos del texto del esquema</a:t>
            </a:r>
          </a:p>
          <a:p>
            <a:pPr lvl="1"/>
            <a:r>
              <a:rPr lang="en-GB" smtClean="0"/>
              <a:t>Segundo nivel del esquema</a:t>
            </a:r>
          </a:p>
          <a:p>
            <a:pPr lvl="2"/>
            <a:r>
              <a:rPr lang="en-GB" smtClean="0"/>
              <a:t>Tercer nivel del esquema</a:t>
            </a:r>
          </a:p>
          <a:p>
            <a:pPr lvl="3"/>
            <a:r>
              <a:rPr lang="en-GB" smtClean="0"/>
              <a:t>Cuarto nivel del esquema</a:t>
            </a:r>
          </a:p>
          <a:p>
            <a:pPr lvl="4"/>
            <a:r>
              <a:rPr lang="en-GB" smtClean="0"/>
              <a:t>Quinto nivel del esquema</a:t>
            </a:r>
          </a:p>
          <a:p>
            <a:pPr lvl="4"/>
            <a:r>
              <a:rPr lang="en-GB" smtClean="0"/>
              <a:t>Sexto nivel del esquema</a:t>
            </a:r>
          </a:p>
          <a:p>
            <a:pPr lvl="4"/>
            <a:r>
              <a:rPr lang="en-GB" smtClean="0"/>
              <a:t>Séptimo nivel del esquema</a:t>
            </a:r>
          </a:p>
          <a:p>
            <a:pPr lvl="4"/>
            <a:r>
              <a:rPr lang="en-GB" smtClean="0"/>
              <a:t>Octavo nivel del esquema</a:t>
            </a:r>
          </a:p>
          <a:p>
            <a:pPr lvl="4"/>
            <a:r>
              <a:rPr lang="en-GB" smtClean="0"/>
              <a:t>Noveno nivel del esquema</a:t>
            </a:r>
          </a:p>
        </p:txBody>
      </p:sp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457200" y="6308725"/>
            <a:ext cx="21336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s-MX">
              <a:latin typeface="Arial" charset="0"/>
              <a:ea typeface="MS Gothic" charset="-128"/>
              <a:cs typeface="+mn-cs"/>
            </a:endParaRP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3124200" y="6308725"/>
            <a:ext cx="28956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s-MX">
              <a:latin typeface="Arial" charset="0"/>
              <a:ea typeface="MS Gothic" charset="-128"/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356350"/>
            <a:ext cx="2132013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898989"/>
                </a:solidFill>
                <a:latin typeface="Arial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fld id="{B82FF73B-A58A-4561-B297-E99D4BEBC3E2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71" r:id="rId12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+mj-lt"/>
          <a:ea typeface="+mj-ea"/>
          <a:cs typeface="MS Gothic" charset="0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S Gothic" charset="-128"/>
          <a:cs typeface="MS Gothic" charset="0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S Gothic" charset="-128"/>
          <a:cs typeface="MS Gothic" charset="0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S Gothic" charset="-128"/>
          <a:cs typeface="MS Gothic" charset="0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S Gothic" charset="-128"/>
          <a:cs typeface="MS Gothic" charset="0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S Gothic" charset="-128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S Gothic" charset="-128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S Gothic" charset="-128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S Gothic" charset="-128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3200">
          <a:solidFill>
            <a:srgbClr val="000000"/>
          </a:solidFill>
          <a:latin typeface="+mn-lt"/>
          <a:ea typeface="+mn-ea"/>
          <a:cs typeface="MS Gothic" charset="0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–"/>
        <a:defRPr sz="2800">
          <a:solidFill>
            <a:srgbClr val="000000"/>
          </a:solidFill>
          <a:latin typeface="+mn-lt"/>
          <a:ea typeface="+mn-ea"/>
          <a:cs typeface="MS Gothic" charset="0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2400">
          <a:solidFill>
            <a:srgbClr val="000000"/>
          </a:solidFill>
          <a:latin typeface="+mn-lt"/>
          <a:ea typeface="+mn-ea"/>
          <a:cs typeface="MS Gothic" charset="0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–"/>
        <a:defRPr sz="2000">
          <a:solidFill>
            <a:srgbClr val="000000"/>
          </a:solidFill>
          <a:latin typeface="+mn-lt"/>
          <a:ea typeface="+mn-ea"/>
          <a:cs typeface="MS Gothic" charset="0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»"/>
        <a:defRPr sz="2000">
          <a:solidFill>
            <a:srgbClr val="000000"/>
          </a:solidFill>
          <a:latin typeface="+mn-lt"/>
          <a:ea typeface="+mn-ea"/>
          <a:cs typeface="MS Gothic" charset="0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i.guerrero.gob.mx/uploads/2006/02/LTSPEG2481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1"/>
          <p:cNvSpPr txBox="1">
            <a:spLocks noChangeArrowheads="1"/>
          </p:cNvSpPr>
          <p:nvPr/>
        </p:nvSpPr>
        <p:spPr bwMode="auto">
          <a:xfrm>
            <a:off x="287338" y="1340768"/>
            <a:ext cx="1487488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dirty="0">
                <a:solidFill>
                  <a:srgbClr val="000000"/>
                </a:solidFill>
              </a:rPr>
              <a:t>Facultades:  </a:t>
            </a:r>
          </a:p>
        </p:txBody>
      </p:sp>
      <p:sp>
        <p:nvSpPr>
          <p:cNvPr id="10244" name="Text Box 3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6929313" y="6309320"/>
            <a:ext cx="2035175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900" b="1" u="sng" dirty="0">
                <a:solidFill>
                  <a:srgbClr val="000000"/>
                </a:solidFill>
              </a:rPr>
              <a:t>Regresar a la diapositiva principal</a:t>
            </a:r>
          </a:p>
        </p:txBody>
      </p:sp>
      <p:sp>
        <p:nvSpPr>
          <p:cNvPr id="10245" name="Text Box 4"/>
          <p:cNvSpPr txBox="1">
            <a:spLocks noChangeArrowheads="1"/>
          </p:cNvSpPr>
          <p:nvPr/>
        </p:nvSpPr>
        <p:spPr bwMode="auto">
          <a:xfrm>
            <a:off x="2071688" y="2000250"/>
            <a:ext cx="3714750" cy="3698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s-MX"/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287338" y="1680956"/>
            <a:ext cx="8528050" cy="22489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 marL="285750" indent="-285750" algn="just">
              <a:buClr>
                <a:srgbClr val="000000"/>
              </a:buClr>
              <a:buSzPct val="100000"/>
              <a:buFont typeface="Times New Roman" pitchFamily="16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s-ES_tradnl" sz="1100" dirty="0">
                <a:solidFill>
                  <a:srgbClr val="000000"/>
                </a:solidFill>
                <a:latin typeface="Arial" charset="0"/>
                <a:ea typeface="MS Gothic" charset="-128"/>
                <a:cs typeface="+mn-cs"/>
              </a:rPr>
              <a:t>Representar legalmente a la Coordinación General de Fortalecimiento Municipal, mediante el poder que le otorgue el Coordinador General;</a:t>
            </a: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6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s-ES_tradnl" sz="1100" dirty="0">
                <a:solidFill>
                  <a:srgbClr val="000000"/>
                </a:solidFill>
                <a:latin typeface="Arial" charset="0"/>
                <a:ea typeface="MS Gothic" charset="-128"/>
                <a:cs typeface="+mn-cs"/>
              </a:rPr>
              <a:t>Conocer las quejas y denuncias formuladas en contra de servidores públicos de la Coordinación General de Fortalecimiento Municipal, y proponer la aplicación de las sanciones disciplinarias a que se hagan acreedores, cuando incurran en responsabilidad administrativa; </a:t>
            </a: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6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s-ES_tradnl" sz="1100" dirty="0">
                <a:solidFill>
                  <a:srgbClr val="000000"/>
                </a:solidFill>
                <a:latin typeface="Arial" charset="0"/>
                <a:ea typeface="MS Gothic" charset="-128"/>
                <a:cs typeface="+mn-cs"/>
              </a:rPr>
              <a:t>Proporcionar asesoría, capacitación, asistencia y apoyos en materia jurídica, administrativa, y hacendaria los gobiernos municipales y coordinar los que presten las distintas dependencias y entidades estatales, en estos rubros, cuando le sea solicitado;</a:t>
            </a: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6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s-ES_tradnl" sz="1100" dirty="0">
                <a:solidFill>
                  <a:srgbClr val="000000"/>
                </a:solidFill>
                <a:latin typeface="Arial" charset="0"/>
                <a:ea typeface="MS Gothic" charset="-128"/>
                <a:cs typeface="+mn-cs"/>
              </a:rPr>
              <a:t>Coadyuvar con las administraciones municipales en la elaboración de su proyecto de Ley de Ingresos y demás documentos e instrumentos de carácter jurídico-administrativo;</a:t>
            </a: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6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s-ES_tradnl" sz="1100" dirty="0">
                <a:solidFill>
                  <a:srgbClr val="000000"/>
                </a:solidFill>
                <a:latin typeface="Arial" charset="0"/>
                <a:ea typeface="MS Gothic" charset="-128"/>
                <a:cs typeface="+mn-cs"/>
              </a:rPr>
              <a:t>Instrumentar acciones, trabajos y promociones encaminadas a la aplicación plena del marco jurídico municipal;</a:t>
            </a: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es-ES_tradnl" sz="800" dirty="0">
              <a:solidFill>
                <a:srgbClr val="000000"/>
              </a:solidFill>
              <a:latin typeface="Arial" charset="0"/>
              <a:ea typeface="MS Gothic" charset="-128"/>
              <a:cs typeface="+mn-cs"/>
            </a:endParaRP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s-MX" sz="1100" dirty="0">
                <a:solidFill>
                  <a:srgbClr val="000000"/>
                </a:solidFill>
                <a:latin typeface="Arial" charset="0"/>
                <a:ea typeface="MS Gothic" charset="-128"/>
                <a:cs typeface="+mn-cs"/>
              </a:rPr>
              <a:t>Las demás actividades que prescribe el  </a:t>
            </a:r>
            <a:r>
              <a:rPr lang="es-MX" sz="1100" dirty="0" smtClean="0">
                <a:solidFill>
                  <a:srgbClr val="000000"/>
                </a:solidFill>
                <a:latin typeface="Arial" charset="0"/>
                <a:ea typeface="MS Gothic" charset="-128"/>
                <a:cs typeface="+mn-cs"/>
              </a:rPr>
              <a:t>artículo 11 </a:t>
            </a:r>
            <a:r>
              <a:rPr lang="es-MX" sz="1100" dirty="0">
                <a:solidFill>
                  <a:srgbClr val="000000"/>
                </a:solidFill>
                <a:latin typeface="Arial" charset="0"/>
                <a:ea typeface="MS Gothic" charset="-128"/>
                <a:cs typeface="+mn-cs"/>
              </a:rPr>
              <a:t>del </a:t>
            </a:r>
            <a:r>
              <a:rPr lang="es-MX" sz="1100" dirty="0" smtClean="0">
                <a:solidFill>
                  <a:srgbClr val="000000"/>
                </a:solidFill>
                <a:latin typeface="Arial" charset="0"/>
                <a:ea typeface="MS Gothic" charset="-128"/>
                <a:cs typeface="+mn-cs"/>
              </a:rPr>
              <a:t>Reglamento Interior. </a:t>
            </a:r>
            <a:endParaRPr lang="es-MX" sz="1100" dirty="0">
              <a:solidFill>
                <a:srgbClr val="000000"/>
              </a:solidFill>
              <a:latin typeface="Arial" charset="0"/>
              <a:ea typeface="MS Gothic" charset="-128"/>
              <a:cs typeface="+mn-cs"/>
            </a:endParaRPr>
          </a:p>
        </p:txBody>
      </p:sp>
      <p:sp>
        <p:nvSpPr>
          <p:cNvPr id="10248" name="Text Box 8"/>
          <p:cNvSpPr txBox="1">
            <a:spLocks noChangeArrowheads="1"/>
          </p:cNvSpPr>
          <p:nvPr/>
        </p:nvSpPr>
        <p:spPr bwMode="auto">
          <a:xfrm>
            <a:off x="3166895" y="836712"/>
            <a:ext cx="3592948" cy="648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Director General de Desarrollo </a:t>
            </a:r>
          </a:p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Jurídico y Gubernamental</a:t>
            </a:r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287338" y="4352758"/>
            <a:ext cx="8570911" cy="1956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I</a:t>
            </a:r>
            <a:r>
              <a:rPr lang="es-MX" sz="1100" dirty="0" smtClean="0">
                <a:solidFill>
                  <a:srgbClr val="000000"/>
                </a:solidFill>
              </a:rPr>
              <a:t>. </a:t>
            </a:r>
            <a:r>
              <a:rPr lang="es-MX" sz="1100" dirty="0">
                <a:solidFill>
                  <a:srgbClr val="000000"/>
                </a:solidFill>
              </a:rPr>
              <a:t>Cumplir con la máxima diligencia el servicio que le sea encomendado y abstenerse de cualquier acto u omisión, que cause la suspensión o deficiencia del servicio o implique abuso o ejercicio indebido de un empleo, cargo o comisión;</a:t>
            </a: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 </a:t>
            </a: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II</a:t>
            </a:r>
            <a:r>
              <a:rPr lang="es-MX" sz="1100" dirty="0" smtClean="0">
                <a:solidFill>
                  <a:srgbClr val="000000"/>
                </a:solidFill>
              </a:rPr>
              <a:t>. </a:t>
            </a:r>
            <a:r>
              <a:rPr lang="es-MX" sz="1100" dirty="0">
                <a:solidFill>
                  <a:srgbClr val="000000"/>
                </a:solidFill>
              </a:rPr>
              <a:t>Formular y ejecutar legalmente los planes, programas y presupuestos correspondientes a su competencia y cumplir las Leyes y otras normas que determinen el manejo de recursos económicos públicos;</a:t>
            </a: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 </a:t>
            </a: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III</a:t>
            </a:r>
            <a:r>
              <a:rPr lang="es-MX" sz="1100" dirty="0" smtClean="0">
                <a:solidFill>
                  <a:srgbClr val="000000"/>
                </a:solidFill>
              </a:rPr>
              <a:t>. </a:t>
            </a:r>
            <a:r>
              <a:rPr lang="es-MX" sz="1100" dirty="0">
                <a:solidFill>
                  <a:srgbClr val="000000"/>
                </a:solidFill>
              </a:rPr>
              <a:t>Utilizar los recursos que tenga asignados para el desempeño de su empleo, cargo o comisión, las facultades que le sean atribuidas o la información reservada a que tenga acceso por su función exclusivamente para los fines a que están afectos;</a:t>
            </a: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s-MX" sz="1100" dirty="0">
              <a:solidFill>
                <a:srgbClr val="000000"/>
              </a:solidFill>
            </a:endParaRP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Las demás contempladas en los </a:t>
            </a:r>
            <a:r>
              <a:rPr lang="es-MX" sz="1100" dirty="0">
                <a:solidFill>
                  <a:schemeClr val="tx1"/>
                </a:solidFill>
              </a:rPr>
              <a:t>artículos </a:t>
            </a:r>
            <a:r>
              <a:rPr lang="es-MX" sz="1100" dirty="0" smtClean="0">
                <a:solidFill>
                  <a:schemeClr val="tx1"/>
                </a:solidFill>
              </a:rPr>
              <a:t>63 </a:t>
            </a:r>
            <a:r>
              <a:rPr lang="es-MX" sz="1100" dirty="0">
                <a:solidFill>
                  <a:schemeClr val="tx1"/>
                </a:solidFill>
              </a:rPr>
              <a:t>de la Ley de Número </a:t>
            </a:r>
            <a:r>
              <a:rPr lang="es-MX" sz="1100" dirty="0" smtClean="0">
                <a:solidFill>
                  <a:schemeClr val="tx1"/>
                </a:solidFill>
              </a:rPr>
              <a:t>695 </a:t>
            </a:r>
            <a:r>
              <a:rPr lang="es-MX" sz="1100" dirty="0">
                <a:solidFill>
                  <a:schemeClr val="tx1"/>
                </a:solidFill>
              </a:rPr>
              <a:t>de Responsabilidades de los Servidores Públicos del Estado </a:t>
            </a:r>
            <a:r>
              <a:rPr lang="es-MX" sz="1100" dirty="0" smtClean="0">
                <a:solidFill>
                  <a:schemeClr val="tx1"/>
                </a:solidFill>
              </a:rPr>
              <a:t>y Municipios de </a:t>
            </a:r>
            <a:r>
              <a:rPr lang="es-MX" sz="1100" dirty="0">
                <a:solidFill>
                  <a:schemeClr val="tx1"/>
                </a:solidFill>
              </a:rPr>
              <a:t>Guerrero y 43 de la  Ley de Trabajo de los Servidores  Públicos del Estado de Guerrero Número 248</a:t>
            </a:r>
            <a:r>
              <a:rPr lang="es-MX" sz="1100" b="1" dirty="0">
                <a:solidFill>
                  <a:schemeClr val="tx1"/>
                </a:solidFill>
                <a:hlinkClick r:id="rId4"/>
              </a:rPr>
              <a:t> </a:t>
            </a:r>
            <a:endParaRPr lang="es-MX" sz="1100" dirty="0">
              <a:solidFill>
                <a:srgbClr val="000000"/>
              </a:solidFill>
            </a:endParaRPr>
          </a:p>
        </p:txBody>
      </p:sp>
      <p:sp>
        <p:nvSpPr>
          <p:cNvPr id="12" name="Text Box 2"/>
          <p:cNvSpPr txBox="1">
            <a:spLocks noChangeArrowheads="1"/>
          </p:cNvSpPr>
          <p:nvPr/>
        </p:nvSpPr>
        <p:spPr bwMode="auto">
          <a:xfrm>
            <a:off x="251520" y="3933056"/>
            <a:ext cx="2168525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dirty="0">
                <a:solidFill>
                  <a:srgbClr val="000000"/>
                </a:solidFill>
              </a:rPr>
              <a:t>Responsabilidades: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ema de Office">
      <a:majorFont>
        <a:latin typeface="Calibri"/>
        <a:ea typeface="MS Gothic"/>
        <a:cs typeface=""/>
      </a:majorFont>
      <a:minorFont>
        <a:latin typeface="Calibri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S Gothic" charset="-128"/>
          </a:defRPr>
        </a:defPPr>
      </a:lstStyle>
    </a:lnDef>
  </a:objectDefaults>
  <a:extraClrSchemeLst>
    <a:extraClrScheme>
      <a:clrScheme name="Tema de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e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4874</TotalTime>
  <Words>211</Words>
  <Application>Microsoft Office PowerPoint</Application>
  <PresentationFormat>Presentación en pantalla (4:3)</PresentationFormat>
  <Paragraphs>20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acceso</dc:creator>
  <cp:lastModifiedBy>USER</cp:lastModifiedBy>
  <cp:revision>375</cp:revision>
  <cp:lastPrinted>2011-05-17T16:56:53Z</cp:lastPrinted>
  <dcterms:created xsi:type="dcterms:W3CDTF">2010-10-27T17:35:15Z</dcterms:created>
  <dcterms:modified xsi:type="dcterms:W3CDTF">2022-07-28T18:28:34Z</dcterms:modified>
</cp:coreProperties>
</file>