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3" r:id="rId1"/>
    <p:sldMasterId id="2147483745" r:id="rId2"/>
    <p:sldMasterId id="2147483780" r:id="rId3"/>
    <p:sldMasterId id="2147483792" r:id="rId4"/>
    <p:sldMasterId id="2147483804" r:id="rId5"/>
    <p:sldMasterId id="2147483816" r:id="rId6"/>
    <p:sldMasterId id="2147483828" r:id="rId7"/>
    <p:sldMasterId id="2147483852" r:id="rId8"/>
  </p:sldMasterIdLst>
  <p:notesMasterIdLst>
    <p:notesMasterId r:id="rId60"/>
  </p:notesMasterIdLst>
  <p:sldIdLst>
    <p:sldId id="320" r:id="rId9"/>
    <p:sldId id="319" r:id="rId10"/>
    <p:sldId id="257" r:id="rId11"/>
    <p:sldId id="275" r:id="rId12"/>
    <p:sldId id="276" r:id="rId13"/>
    <p:sldId id="318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5" r:id="rId50"/>
    <p:sldId id="316" r:id="rId51"/>
    <p:sldId id="313" r:id="rId52"/>
    <p:sldId id="314" r:id="rId53"/>
    <p:sldId id="321" r:id="rId54"/>
    <p:sldId id="322" r:id="rId55"/>
    <p:sldId id="323" r:id="rId56"/>
    <p:sldId id="324" r:id="rId57"/>
    <p:sldId id="325" r:id="rId58"/>
    <p:sldId id="326" r:id="rId59"/>
  </p:sldIdLst>
  <p:sldSz cx="9144000" cy="6858000" type="screen4x3"/>
  <p:notesSz cx="6796088" cy="992505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F0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637" autoAdjust="0"/>
    <p:restoredTop sz="91993" autoAdjust="0"/>
  </p:normalViewPr>
  <p:slideViewPr>
    <p:cSldViewPr>
      <p:cViewPr varScale="1">
        <p:scale>
          <a:sx n="85" d="100"/>
          <a:sy n="85" d="100"/>
        </p:scale>
        <p:origin x="51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796088" cy="99250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07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7188" cy="4465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MX" noProof="0" smtClean="0"/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0" y="9426575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6575"/>
            <a:ext cx="2944812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200" smtClean="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DFCE86F2-6A4B-437A-ABE7-D7AAF0AF0C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3358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7005546-E4DC-41BB-96DB-83A720F69D0C}" type="slidenum">
              <a:rPr lang="es-MX" altLang="es-MX"/>
              <a:pPr>
                <a:spcBef>
                  <a:spcPct val="0"/>
                </a:spcBef>
              </a:pPr>
              <a:t>1</a:t>
            </a:fld>
            <a:endParaRPr lang="es-MX" altLang="es-MX"/>
          </a:p>
        </p:txBody>
      </p:sp>
      <p:sp>
        <p:nvSpPr>
          <p:cNvPr id="51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9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A2716C7-BC5E-4036-B918-6158E4C7B042}" type="slidenum">
              <a:rPr lang="es-MX" altLang="es-MX"/>
              <a:pPr>
                <a:spcBef>
                  <a:spcPct val="0"/>
                </a:spcBef>
              </a:pPr>
              <a:t>10</a:t>
            </a:fld>
            <a:endParaRPr lang="es-MX" altLang="es-MX"/>
          </a:p>
        </p:txBody>
      </p:sp>
      <p:sp>
        <p:nvSpPr>
          <p:cNvPr id="235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35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625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319C40-8910-4A03-970A-AD4122444898}" type="slidenum">
              <a:rPr lang="es-MX" altLang="es-MX"/>
              <a:pPr>
                <a:spcBef>
                  <a:spcPct val="0"/>
                </a:spcBef>
              </a:pPr>
              <a:t>11</a:t>
            </a:fld>
            <a:endParaRPr lang="es-MX" altLang="es-MX"/>
          </a:p>
        </p:txBody>
      </p:sp>
      <p:sp>
        <p:nvSpPr>
          <p:cNvPr id="256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56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86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FE50CB-220E-498C-B739-FE497D7B253E}" type="slidenum">
              <a:rPr lang="es-MX" altLang="es-MX"/>
              <a:pPr>
                <a:spcBef>
                  <a:spcPct val="0"/>
                </a:spcBef>
              </a:pPr>
              <a:t>12</a:t>
            </a:fld>
            <a:endParaRPr lang="es-MX" altLang="es-MX"/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249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24C454-26ED-4DFB-AC70-134290BE5D89}" type="slidenum">
              <a:rPr lang="es-MX" altLang="es-MX"/>
              <a:pPr>
                <a:spcBef>
                  <a:spcPct val="0"/>
                </a:spcBef>
              </a:pPr>
              <a:t>13</a:t>
            </a:fld>
            <a:endParaRPr lang="es-MX" altLang="es-MX"/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755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4855498-CE14-424E-9E94-D1C98D1F673E}" type="slidenum">
              <a:rPr lang="es-MX" altLang="es-MX"/>
              <a:pPr>
                <a:spcBef>
                  <a:spcPct val="0"/>
                </a:spcBef>
              </a:pPr>
              <a:t>14</a:t>
            </a:fld>
            <a:endParaRPr lang="es-MX" altLang="es-MX"/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85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FDA633-2902-4803-B18F-D3405DE8FE8C}" type="slidenum">
              <a:rPr lang="es-MX" altLang="es-MX"/>
              <a:pPr>
                <a:spcBef>
                  <a:spcPct val="0"/>
                </a:spcBef>
              </a:pPr>
              <a:t>15</a:t>
            </a:fld>
            <a:endParaRPr lang="es-MX" altLang="es-MX"/>
          </a:p>
        </p:txBody>
      </p:sp>
      <p:sp>
        <p:nvSpPr>
          <p:cNvPr id="337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37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921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82EAFDD-0E51-43B8-86BC-B0B2C5836660}" type="slidenum">
              <a:rPr lang="es-MX" altLang="es-MX"/>
              <a:pPr>
                <a:spcBef>
                  <a:spcPct val="0"/>
                </a:spcBef>
              </a:pPr>
              <a:t>16</a:t>
            </a:fld>
            <a:endParaRPr lang="es-MX" altLang="es-MX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49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6BE0747-8600-429A-B22D-C7FCBA950BA5}" type="slidenum">
              <a:rPr lang="es-MX" altLang="es-MX"/>
              <a:pPr>
                <a:spcBef>
                  <a:spcPct val="0"/>
                </a:spcBef>
              </a:pPr>
              <a:t>17</a:t>
            </a:fld>
            <a:endParaRPr lang="es-MX" altLang="es-MX"/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168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6AC232-D957-4376-AEB6-53979FEEC9AA}" type="slidenum">
              <a:rPr lang="es-MX" altLang="es-MX"/>
              <a:pPr>
                <a:spcBef>
                  <a:spcPct val="0"/>
                </a:spcBef>
              </a:pPr>
              <a:t>18</a:t>
            </a:fld>
            <a:endParaRPr lang="es-MX" altLang="es-MX"/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99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C2FE14D-6A8C-44C2-AEA8-1C3CAF496E95}" type="slidenum">
              <a:rPr lang="es-MX" altLang="es-MX"/>
              <a:pPr>
                <a:spcBef>
                  <a:spcPct val="0"/>
                </a:spcBef>
              </a:pPr>
              <a:t>19</a:t>
            </a:fld>
            <a:endParaRPr lang="es-MX" altLang="es-MX"/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96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D51FCE1-270D-47D2-B1BB-717742229D58}" type="slidenum">
              <a:rPr lang="es-MX" altLang="es-MX"/>
              <a:pPr>
                <a:spcBef>
                  <a:spcPct val="0"/>
                </a:spcBef>
              </a:pPr>
              <a:t>2</a:t>
            </a:fld>
            <a:endParaRPr lang="es-MX" altLang="es-MX"/>
          </a:p>
        </p:txBody>
      </p:sp>
      <p:sp>
        <p:nvSpPr>
          <p:cNvPr id="71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1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203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803DF2-1142-48ED-A7A8-557116495625}" type="slidenum">
              <a:rPr lang="es-MX" altLang="es-MX"/>
              <a:pPr>
                <a:spcBef>
                  <a:spcPct val="0"/>
                </a:spcBef>
              </a:pPr>
              <a:t>20</a:t>
            </a:fld>
            <a:endParaRPr lang="es-MX" altLang="es-MX"/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7210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839116-83F7-4320-8333-79F4B483F57F}" type="slidenum">
              <a:rPr lang="es-MX" altLang="es-MX"/>
              <a:pPr>
                <a:spcBef>
                  <a:spcPct val="0"/>
                </a:spcBef>
              </a:pPr>
              <a:t>21</a:t>
            </a:fld>
            <a:endParaRPr lang="es-MX" altLang="es-MX"/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52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146A220-B68D-465F-99F0-2A13D268CEF9}" type="slidenum">
              <a:rPr lang="es-MX" altLang="es-MX"/>
              <a:pPr>
                <a:spcBef>
                  <a:spcPct val="0"/>
                </a:spcBef>
              </a:pPr>
              <a:t>22</a:t>
            </a:fld>
            <a:endParaRPr lang="es-MX" altLang="es-MX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54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DCCAC2-6225-47CF-89CB-AFAEAD97107C}" type="slidenum">
              <a:rPr lang="es-MX" altLang="es-MX"/>
              <a:pPr>
                <a:spcBef>
                  <a:spcPct val="0"/>
                </a:spcBef>
              </a:pPr>
              <a:t>23</a:t>
            </a:fld>
            <a:endParaRPr lang="es-MX" altLang="es-MX"/>
          </a:p>
        </p:txBody>
      </p:sp>
      <p:sp>
        <p:nvSpPr>
          <p:cNvPr id="501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01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319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2CE6A8C-59C3-4E35-94DC-6916A0BC4A80}" type="slidenum">
              <a:rPr lang="es-MX" altLang="es-MX"/>
              <a:pPr>
                <a:spcBef>
                  <a:spcPct val="0"/>
                </a:spcBef>
              </a:pPr>
              <a:t>24</a:t>
            </a:fld>
            <a:endParaRPr lang="es-MX" altLang="es-MX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335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7A07DA-393E-4848-B211-7904EC2BE6F1}" type="slidenum">
              <a:rPr lang="es-MX" altLang="es-MX"/>
              <a:pPr>
                <a:spcBef>
                  <a:spcPct val="0"/>
                </a:spcBef>
              </a:pPr>
              <a:t>25</a:t>
            </a:fld>
            <a:endParaRPr lang="es-MX" altLang="es-MX"/>
          </a:p>
        </p:txBody>
      </p:sp>
      <p:sp>
        <p:nvSpPr>
          <p:cNvPr id="542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42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93746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7A664AF-6A55-418E-8C85-BBCA52D8AC0E}" type="slidenum">
              <a:rPr lang="es-MX" altLang="es-MX"/>
              <a:pPr>
                <a:spcBef>
                  <a:spcPct val="0"/>
                </a:spcBef>
              </a:pPr>
              <a:t>26</a:t>
            </a:fld>
            <a:endParaRPr lang="es-MX" altLang="es-MX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280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A7B231D-896A-4341-9C9D-E9724E32C40B}" type="slidenum">
              <a:rPr lang="es-MX" altLang="es-MX"/>
              <a:pPr>
                <a:spcBef>
                  <a:spcPct val="0"/>
                </a:spcBef>
              </a:pPr>
              <a:t>27</a:t>
            </a:fld>
            <a:endParaRPr lang="es-MX" altLang="es-MX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6617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EE6FEE-5259-4005-B7BA-2CFCD47CAEE4}" type="slidenum">
              <a:rPr lang="es-MX" altLang="es-MX"/>
              <a:pPr>
                <a:spcBef>
                  <a:spcPct val="0"/>
                </a:spcBef>
              </a:pPr>
              <a:t>28</a:t>
            </a:fld>
            <a:endParaRPr lang="es-MX" altLang="es-MX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170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BE30E27-A926-48D3-98D9-59DB6F2887E2}" type="slidenum">
              <a:rPr lang="es-MX" altLang="es-MX"/>
              <a:pPr>
                <a:spcBef>
                  <a:spcPct val="0"/>
                </a:spcBef>
              </a:pPr>
              <a:t>29</a:t>
            </a:fld>
            <a:endParaRPr lang="es-MX" altLang="es-MX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73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615A351-B470-4F65-B75C-7AEB0CE8BE59}" type="slidenum">
              <a:rPr lang="es-MX" altLang="es-MX"/>
              <a:pPr>
                <a:spcBef>
                  <a:spcPct val="0"/>
                </a:spcBef>
              </a:pPr>
              <a:t>3</a:t>
            </a:fld>
            <a:endParaRPr lang="es-MX" altLang="es-MX"/>
          </a:p>
        </p:txBody>
      </p:sp>
      <p:sp>
        <p:nvSpPr>
          <p:cNvPr id="92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421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97D0B6-F9B4-4802-8AFF-046841C80AEE}" type="slidenum">
              <a:rPr lang="es-MX" altLang="es-MX"/>
              <a:pPr>
                <a:spcBef>
                  <a:spcPct val="0"/>
                </a:spcBef>
              </a:pPr>
              <a:t>30</a:t>
            </a:fld>
            <a:endParaRPr lang="es-MX" altLang="es-MX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17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EF507C0-4D8E-42DA-A2B7-93AA3C4B260D}" type="slidenum">
              <a:rPr lang="es-MX" altLang="es-MX"/>
              <a:pPr>
                <a:spcBef>
                  <a:spcPct val="0"/>
                </a:spcBef>
              </a:pPr>
              <a:t>31</a:t>
            </a:fld>
            <a:endParaRPr lang="es-MX" altLang="es-MX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581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4D152F9-18C5-44EA-AD51-8A4E8ACC9BE1}" type="slidenum">
              <a:rPr lang="es-MX" altLang="es-MX"/>
              <a:pPr>
                <a:spcBef>
                  <a:spcPct val="0"/>
                </a:spcBef>
              </a:pPr>
              <a:t>32</a:t>
            </a:fld>
            <a:endParaRPr lang="es-MX" altLang="es-MX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920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79AAE43-2422-4E93-9153-4C9870893A3F}" type="slidenum">
              <a:rPr lang="es-MX" altLang="es-MX"/>
              <a:pPr>
                <a:spcBef>
                  <a:spcPct val="0"/>
                </a:spcBef>
              </a:pPr>
              <a:t>33</a:t>
            </a:fld>
            <a:endParaRPr lang="es-MX" altLang="es-MX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85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E82891C-8F19-4896-8E69-DF5A66EFD47A}" type="slidenum">
              <a:rPr lang="es-MX" altLang="es-MX"/>
              <a:pPr>
                <a:spcBef>
                  <a:spcPct val="0"/>
                </a:spcBef>
              </a:pPr>
              <a:t>34</a:t>
            </a:fld>
            <a:endParaRPr lang="es-MX" altLang="es-MX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823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485C94-C2F7-4310-BF1C-3B376369BB46}" type="slidenum">
              <a:rPr lang="es-MX" altLang="es-MX"/>
              <a:pPr>
                <a:spcBef>
                  <a:spcPct val="0"/>
                </a:spcBef>
              </a:pPr>
              <a:t>35</a:t>
            </a:fld>
            <a:endParaRPr lang="es-MX" altLang="es-MX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412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5CED8D-554D-43EB-8E17-6F8241B6A9C5}" type="slidenum">
              <a:rPr lang="es-MX" altLang="es-MX"/>
              <a:pPr>
                <a:spcBef>
                  <a:spcPct val="0"/>
                </a:spcBef>
              </a:pPr>
              <a:t>36</a:t>
            </a:fld>
            <a:endParaRPr lang="es-MX" altLang="es-MX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520748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0B7F40-BCBF-4F46-9D53-5DDBE8009152}" type="slidenum">
              <a:rPr lang="es-MX" altLang="es-MX"/>
              <a:pPr>
                <a:spcBef>
                  <a:spcPct val="0"/>
                </a:spcBef>
              </a:pPr>
              <a:t>37</a:t>
            </a:fld>
            <a:endParaRPr lang="es-MX" altLang="es-MX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88475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0341BE8-9135-4936-A5B6-72981BFA91DA}" type="slidenum">
              <a:rPr lang="es-MX" altLang="es-MX"/>
              <a:pPr>
                <a:spcBef>
                  <a:spcPct val="0"/>
                </a:spcBef>
              </a:pPr>
              <a:t>38</a:t>
            </a:fld>
            <a:endParaRPr lang="es-MX" altLang="es-MX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49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8024A41-4A80-4B16-BEC7-EB0CACED4B46}" type="slidenum">
              <a:rPr lang="es-MX" altLang="es-MX"/>
              <a:pPr>
                <a:spcBef>
                  <a:spcPct val="0"/>
                </a:spcBef>
              </a:pPr>
              <a:t>39</a:t>
            </a:fld>
            <a:endParaRPr lang="es-MX" altLang="es-MX"/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76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1299611-9551-49F8-9455-56543DBB4605}" type="slidenum">
              <a:rPr lang="es-MX" altLang="es-MX"/>
              <a:pPr>
                <a:spcBef>
                  <a:spcPct val="0"/>
                </a:spcBef>
              </a:pPr>
              <a:t>4</a:t>
            </a:fld>
            <a:endParaRPr lang="es-MX" altLang="es-MX"/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661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15C9AA7-D220-4CF0-8F75-0C1661855EEB}" type="slidenum">
              <a:rPr lang="es-MX" altLang="es-MX"/>
              <a:pPr>
                <a:spcBef>
                  <a:spcPct val="0"/>
                </a:spcBef>
              </a:pPr>
              <a:t>40</a:t>
            </a:fld>
            <a:endParaRPr lang="es-MX" altLang="es-MX"/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7646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97D411-7CCE-40B4-90CD-A01839C7E917}" type="slidenum">
              <a:rPr lang="es-MX" altLang="es-MX"/>
              <a:pPr>
                <a:spcBef>
                  <a:spcPct val="0"/>
                </a:spcBef>
              </a:pPr>
              <a:t>41</a:t>
            </a:fld>
            <a:endParaRPr lang="es-MX" altLang="es-MX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823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E3B5FFA-F45A-4453-87F9-142480030AFB}" type="slidenum">
              <a:rPr lang="es-MX" altLang="es-MX"/>
              <a:pPr>
                <a:spcBef>
                  <a:spcPct val="0"/>
                </a:spcBef>
              </a:pPr>
              <a:t>42</a:t>
            </a:fld>
            <a:endParaRPr lang="es-MX" altLang="es-MX"/>
          </a:p>
        </p:txBody>
      </p:sp>
      <p:sp>
        <p:nvSpPr>
          <p:cNvPr id="890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890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244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26BF1C-0B3A-488F-B995-3CE6FCC959BE}" type="slidenum">
              <a:rPr lang="es-MX" altLang="es-MX"/>
              <a:pPr>
                <a:spcBef>
                  <a:spcPct val="0"/>
                </a:spcBef>
              </a:pPr>
              <a:t>43</a:t>
            </a:fld>
            <a:endParaRPr lang="es-MX" altLang="es-MX"/>
          </a:p>
        </p:txBody>
      </p:sp>
      <p:sp>
        <p:nvSpPr>
          <p:cNvPr id="911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11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547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25251AA-55B4-4349-87AF-C00794AA2C95}" type="slidenum">
              <a:rPr lang="es-MX" altLang="es-MX"/>
              <a:pPr>
                <a:spcBef>
                  <a:spcPct val="0"/>
                </a:spcBef>
              </a:pPr>
              <a:t>44</a:t>
            </a:fld>
            <a:endParaRPr lang="es-MX" altLang="es-MX"/>
          </a:p>
        </p:txBody>
      </p:sp>
      <p:sp>
        <p:nvSpPr>
          <p:cNvPr id="93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3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2114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0D3E3FC-2493-4B57-A366-93331975137E}" type="slidenum">
              <a:rPr lang="es-MX" altLang="es-MX"/>
              <a:pPr>
                <a:spcBef>
                  <a:spcPct val="0"/>
                </a:spcBef>
              </a:pPr>
              <a:t>45</a:t>
            </a:fld>
            <a:endParaRPr lang="es-MX" altLang="es-MX"/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814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C1457F-C462-4A3A-BA69-24F8F3E95E7E}" type="slidenum">
              <a:rPr lang="es-MX" altLang="es-MX"/>
              <a:pPr>
                <a:spcBef>
                  <a:spcPct val="0"/>
                </a:spcBef>
              </a:pPr>
              <a:t>5</a:t>
            </a:fld>
            <a:endParaRPr lang="es-MX" altLang="es-MX"/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0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C9DDEDA-996A-4529-BCF2-8751BBA99FA6}" type="slidenum">
              <a:rPr lang="es-MX" altLang="es-MX"/>
              <a:pPr>
                <a:spcBef>
                  <a:spcPct val="0"/>
                </a:spcBef>
              </a:pPr>
              <a:t>6</a:t>
            </a:fld>
            <a:endParaRPr lang="es-MX" altLang="es-MX"/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8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8389CE5-A31D-43F5-8535-984177AD9D7F}" type="slidenum">
              <a:rPr lang="es-MX" altLang="es-MX"/>
              <a:pPr>
                <a:spcBef>
                  <a:spcPct val="0"/>
                </a:spcBef>
              </a:pPr>
              <a:t>7</a:t>
            </a:fld>
            <a:endParaRPr lang="es-MX" altLang="es-MX"/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1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63F49B-9CD4-4AAB-93F5-9AE2C9AE00C1}" type="slidenum">
              <a:rPr lang="es-MX" altLang="es-MX"/>
              <a:pPr>
                <a:spcBef>
                  <a:spcPct val="0"/>
                </a:spcBef>
              </a:pPr>
              <a:t>8</a:t>
            </a:fld>
            <a:endParaRPr lang="es-MX" altLang="es-MX"/>
          </a:p>
        </p:txBody>
      </p:sp>
      <p:sp>
        <p:nvSpPr>
          <p:cNvPr id="194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194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165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4F3DA5-DA37-4E37-8941-74F7B3FD3137}" type="slidenum">
              <a:rPr lang="es-MX" altLang="es-MX"/>
              <a:pPr>
                <a:spcBef>
                  <a:spcPct val="0"/>
                </a:spcBef>
              </a:pPr>
              <a:t>9</a:t>
            </a:fld>
            <a:endParaRPr lang="es-MX" altLang="es-MX"/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 altLang="es-MX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093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BB54-5DAD-4BC8-89B4-5993FE31726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4898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9D75-98F6-478D-B217-0EF0DDA134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338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B31-D378-40B9-96F5-D861339647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79506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3E4C-AACF-4E3F-A45A-C692FAE3CB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738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11AB-81AB-437F-908A-F1F945344B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0667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CAE9-0D26-41F8-830C-C55B6F99E2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0796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EAEF-27C8-4751-970E-8941F6213E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44492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29C6-6A8E-40FD-B0FB-4BE5C9DF76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6252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B8B-1B42-4B8C-816B-7602D9B3FD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704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6CEC-0B6B-4ADF-AB8E-20AE3113EA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076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0D9B-AF36-495B-841B-E1EA491F4B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329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5C9A8-73C6-4D1E-98A6-69F78DF178A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43563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3A27-3879-4B71-B0DD-B0197864C9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49074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4998-1FC1-4052-B37A-B54978CA35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9497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C2A0-2692-4371-A5A9-E407C6F5B34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590867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BB54-5DAD-4BC8-89B4-5993FE31726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9849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5C9A8-73C6-4D1E-98A6-69F78DF178A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536808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932A-FDCD-49BF-9CCD-320208C32BE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09234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8993-DBBD-4027-9934-0C2DEB36F20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88892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63B12-8F61-475C-BCEA-0765B74C83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6438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857078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FA24-5482-4CF0-92DA-17EC400D4F8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933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2932A-FDCD-49BF-9CCD-320208C32BE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77448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C22B-5F17-4214-A3D0-E97273D00E5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3589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3EA6-DD10-4812-9D87-44659C48615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93402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D9D75-98F6-478D-B217-0EF0DDA134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62484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B2B31-D378-40B9-96F5-D861339647B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46147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3E4C-AACF-4E3F-A45A-C692FAE3CB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1322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11AB-81AB-437F-908A-F1F945344B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45220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CAE9-0D26-41F8-830C-C55B6F99E2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5598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EAEF-27C8-4751-970E-8941F6213E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42187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29C6-6A8E-40FD-B0FB-4BE5C9DF76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408853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B8B-1B42-4B8C-816B-7602D9B3FD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7717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8993-DBBD-4027-9934-0C2DEB36F20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81818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6CEC-0B6B-4ADF-AB8E-20AE3113EA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44710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0D9B-AF36-495B-841B-E1EA491F4B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0706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3A27-3879-4B71-B0DD-B0197864C9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18009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4998-1FC1-4052-B37A-B54978CA35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41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C2A0-2692-4371-A5A9-E407C6F5B34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11856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1BB54-5DAD-4BC8-89B4-5993FE31726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059230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5C9A8-73C6-4D1E-98A6-69F78DF178A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235258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2932A-FDCD-49BF-9CCD-320208C32BE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28399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38993-DBBD-4027-9934-0C2DEB36F20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126822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63B12-8F61-475C-BCEA-0765B74C83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856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63B12-8F61-475C-BCEA-0765B74C83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906597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9691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7FA24-5482-4CF0-92DA-17EC400D4F8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35030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4C22B-5F17-4214-A3D0-E97273D00E5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240810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3EA6-DD10-4812-9D87-44659C48615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689267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D9D75-98F6-478D-B217-0EF0DDA134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64492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B2B31-D378-40B9-96F5-D861339647B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7493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D3E4C-AACF-4E3F-A45A-C692FAE3CBB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9529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011AB-81AB-437F-908A-F1F945344B1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16468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BCAE9-0D26-41F8-830C-C55B6F99E2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131207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EEAEF-27C8-4751-970E-8941F6213E2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957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18C7F-3222-47C0-956F-21C5D8DAC87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569752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629C6-6A8E-40FD-B0FB-4BE5C9DF76C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156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77B8B-1B42-4B8C-816B-7602D9B3FDE5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8058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E6CEC-0B6B-4ADF-AB8E-20AE3113EA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604964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0D9B-AF36-495B-841B-E1EA491F4B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3811189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93A27-3879-4B71-B0DD-B0197864C96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0028829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4998-1FC1-4052-B37A-B54978CA35E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60696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99598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99598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C2A0-2692-4371-A5A9-E407C6F5B34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77797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1BB54-5DAD-4BC8-89B4-5993FE31726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81894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5C9A8-73C6-4D1E-98A6-69F78DF178A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685540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2932A-FDCD-49BF-9CCD-320208C32BE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984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7FA24-5482-4CF0-92DA-17EC400D4F8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37797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38993-DBBD-4027-9934-0C2DEB36F20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925839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63B12-8F61-475C-BCEA-0765B74C83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11564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21093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97FA24-5482-4CF0-92DA-17EC400D4F89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721057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F4C22B-5F17-4214-A3D0-E97273D00E53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42711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3EA6-DD10-4812-9D87-44659C48615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749236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8D9D75-98F6-478D-B217-0EF0DDA134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95438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B2B31-D378-40B9-96F5-D861339647B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9176380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2D3E4C-AACF-4E3F-A45A-C692FAE3CBB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5765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7011AB-81AB-437F-908A-F1F945344B1D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2259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4C22B-5F17-4214-A3D0-E97273D00E5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963714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DBCAE9-0D26-41F8-830C-C55B6F99E237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81069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EEAEF-27C8-4751-970E-8941F6213E22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762871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2629C6-6A8E-40FD-B0FB-4BE5C9DF76C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70314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5FBEE-00BA-44D5-92B5-5DBF236F2B7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6603033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E6CEC-0B6B-4ADF-AB8E-20AE3113EA5C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40481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C050D9B-AF36-495B-841B-E1EA491F4BB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067705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93A27-3879-4B71-B0DD-B0197864C960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96168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DD4998-1FC1-4052-B37A-B54978CA35E1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09079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7C2A0-2692-4371-A5A9-E407C6F5B34F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9498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MX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93EA6-DD10-4812-9D87-44659C48615C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0776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91551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57788"/>
            <a:ext cx="2247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83300"/>
            <a:ext cx="8747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7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el formato del texto de título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los formatos del texto del esquema</a:t>
            </a:r>
          </a:p>
          <a:p>
            <a:pPr lvl="1"/>
            <a:r>
              <a:rPr lang="en-GB" altLang="es-MX" smtClean="0"/>
              <a:t>Segundo nivel del esquema</a:t>
            </a:r>
          </a:p>
          <a:p>
            <a:pPr lvl="2"/>
            <a:r>
              <a:rPr lang="en-GB" altLang="es-MX" smtClean="0"/>
              <a:t>Tercer nivel del esquema</a:t>
            </a:r>
          </a:p>
          <a:p>
            <a:pPr lvl="3"/>
            <a:r>
              <a:rPr lang="en-GB" altLang="es-MX" smtClean="0"/>
              <a:t>Cuarto nivel del esquema</a:t>
            </a:r>
          </a:p>
          <a:p>
            <a:pPr lvl="4"/>
            <a:r>
              <a:rPr lang="en-GB" altLang="es-MX" smtClean="0"/>
              <a:t>Quinto nivel del esquema</a:t>
            </a:r>
          </a:p>
          <a:p>
            <a:pPr lvl="4"/>
            <a:r>
              <a:rPr lang="en-GB" altLang="es-MX" smtClean="0"/>
              <a:t>Sexto nivel del esquema</a:t>
            </a:r>
          </a:p>
          <a:p>
            <a:pPr lvl="4"/>
            <a:r>
              <a:rPr lang="en-GB" altLang="es-MX" smtClean="0"/>
              <a:t>Séptimo nivel del esquema</a:t>
            </a:r>
          </a:p>
          <a:p>
            <a:pPr lvl="4"/>
            <a:r>
              <a:rPr lang="en-GB" altLang="es-MX" smtClean="0"/>
              <a:t>Octavo nivel del esquema</a:t>
            </a:r>
          </a:p>
          <a:p>
            <a:pPr lvl="4"/>
            <a:r>
              <a:rPr lang="en-GB" altLang="es-MX" smtClean="0"/>
              <a:t>Noveno nivel del esquema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0D9D440-FEFF-441F-ABF0-D1E8FA3A26E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los formatos del texto del esquema</a:t>
            </a:r>
          </a:p>
          <a:p>
            <a:pPr lvl="1"/>
            <a:r>
              <a:rPr lang="en-GB" altLang="es-MX" smtClean="0"/>
              <a:t>Segundo nivel del esquema</a:t>
            </a:r>
          </a:p>
          <a:p>
            <a:pPr lvl="2"/>
            <a:r>
              <a:rPr lang="en-GB" altLang="es-MX" smtClean="0"/>
              <a:t>Tercer nivel del esquema</a:t>
            </a:r>
          </a:p>
          <a:p>
            <a:pPr lvl="3"/>
            <a:r>
              <a:rPr lang="en-GB" altLang="es-MX" smtClean="0"/>
              <a:t>Cuarto nivel del esquema</a:t>
            </a:r>
          </a:p>
          <a:p>
            <a:pPr lvl="4"/>
            <a:r>
              <a:rPr lang="en-GB" altLang="es-MX" smtClean="0"/>
              <a:t>Quinto nivel del esquema</a:t>
            </a:r>
          </a:p>
          <a:p>
            <a:pPr lvl="4"/>
            <a:r>
              <a:rPr lang="en-GB" altLang="es-MX" smtClean="0"/>
              <a:t>Sexto nivel del esquema</a:t>
            </a:r>
          </a:p>
          <a:p>
            <a:pPr lvl="4"/>
            <a:r>
              <a:rPr lang="en-GB" altLang="es-MX" smtClean="0"/>
              <a:t>Séptimo nivel del esquema</a:t>
            </a:r>
          </a:p>
          <a:p>
            <a:pPr lvl="4"/>
            <a:r>
              <a:rPr lang="en-GB" altLang="es-MX" smtClean="0"/>
              <a:t>Octavo nivel del esquema</a:t>
            </a:r>
          </a:p>
          <a:p>
            <a:pPr lvl="4"/>
            <a:r>
              <a:rPr lang="en-GB" altLang="es-MX" smtClean="0"/>
              <a:t>Noveno nivel del esquema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785FBEE-00BA-44D5-92B5-5DBF236F2B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5"/>
            <a:ext cx="91551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157788"/>
            <a:ext cx="2247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083300"/>
            <a:ext cx="874712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11760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3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el formato del texto de título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los formatos del texto del esquema</a:t>
            </a:r>
          </a:p>
          <a:p>
            <a:pPr lvl="1"/>
            <a:r>
              <a:rPr lang="en-GB" altLang="es-MX" smtClean="0"/>
              <a:t>Segundo nivel del esquema</a:t>
            </a:r>
          </a:p>
          <a:p>
            <a:pPr lvl="2"/>
            <a:r>
              <a:rPr lang="en-GB" altLang="es-MX" smtClean="0"/>
              <a:t>Tercer nivel del esquema</a:t>
            </a:r>
          </a:p>
          <a:p>
            <a:pPr lvl="3"/>
            <a:r>
              <a:rPr lang="en-GB" altLang="es-MX" smtClean="0"/>
              <a:t>Cuarto nivel del esquema</a:t>
            </a:r>
          </a:p>
          <a:p>
            <a:pPr lvl="4"/>
            <a:r>
              <a:rPr lang="en-GB" altLang="es-MX" smtClean="0"/>
              <a:t>Quinto nivel del esquema</a:t>
            </a:r>
          </a:p>
          <a:p>
            <a:pPr lvl="4"/>
            <a:r>
              <a:rPr lang="en-GB" altLang="es-MX" smtClean="0"/>
              <a:t>Sexto nivel del esquema</a:t>
            </a:r>
          </a:p>
          <a:p>
            <a:pPr lvl="4"/>
            <a:r>
              <a:rPr lang="en-GB" altLang="es-MX" smtClean="0"/>
              <a:t>Séptimo nivel del esquema</a:t>
            </a:r>
          </a:p>
          <a:p>
            <a:pPr lvl="4"/>
            <a:r>
              <a:rPr lang="en-GB" altLang="es-MX" smtClean="0"/>
              <a:t>Octavo nivel del esquema</a:t>
            </a:r>
          </a:p>
          <a:p>
            <a:pPr lvl="4"/>
            <a:r>
              <a:rPr lang="en-GB" altLang="es-MX" smtClean="0"/>
              <a:t>Noveno nivel del esquema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1033" name="Text Box 8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3103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los formatos del texto del esquema</a:t>
            </a:r>
          </a:p>
          <a:p>
            <a:pPr lvl="1"/>
            <a:r>
              <a:rPr lang="en-GB" altLang="es-MX" smtClean="0"/>
              <a:t>Segundo nivel del esquema</a:t>
            </a:r>
          </a:p>
          <a:p>
            <a:pPr lvl="2"/>
            <a:r>
              <a:rPr lang="en-GB" altLang="es-MX" smtClean="0"/>
              <a:t>Tercer nivel del esquema</a:t>
            </a:r>
          </a:p>
          <a:p>
            <a:pPr lvl="3"/>
            <a:r>
              <a:rPr lang="en-GB" altLang="es-MX" smtClean="0"/>
              <a:t>Cuarto nivel del esquema</a:t>
            </a:r>
          </a:p>
          <a:p>
            <a:pPr lvl="4"/>
            <a:r>
              <a:rPr lang="en-GB" altLang="es-MX" smtClean="0"/>
              <a:t>Quinto nivel del esquema</a:t>
            </a:r>
          </a:p>
          <a:p>
            <a:pPr lvl="4"/>
            <a:r>
              <a:rPr lang="en-GB" altLang="es-MX" smtClean="0"/>
              <a:t>Sexto nivel del esquema</a:t>
            </a:r>
          </a:p>
          <a:p>
            <a:pPr lvl="4"/>
            <a:r>
              <a:rPr lang="en-GB" altLang="es-MX" smtClean="0"/>
              <a:t>Séptimo nivel del esquema</a:t>
            </a:r>
          </a:p>
          <a:p>
            <a:pPr lvl="4"/>
            <a:r>
              <a:rPr lang="en-GB" altLang="es-MX" smtClean="0"/>
              <a:t>Octavo nivel del esquema</a:t>
            </a:r>
          </a:p>
          <a:p>
            <a:pPr lvl="4"/>
            <a:r>
              <a:rPr lang="en-GB" altLang="es-MX" smtClean="0"/>
              <a:t>Noveno nivel del esquema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785FBEE-00BA-44D5-92B5-5DBF236F2B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6426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2494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el formato del texto de título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s-MX" smtClean="0"/>
              <a:t>Pulse para editar los formatos del texto del esquema</a:t>
            </a:r>
          </a:p>
          <a:p>
            <a:pPr lvl="1"/>
            <a:r>
              <a:rPr lang="en-GB" altLang="es-MX" smtClean="0"/>
              <a:t>Segundo nivel del esquema</a:t>
            </a:r>
          </a:p>
          <a:p>
            <a:pPr lvl="2"/>
            <a:r>
              <a:rPr lang="en-GB" altLang="es-MX" smtClean="0"/>
              <a:t>Tercer nivel del esquema</a:t>
            </a:r>
          </a:p>
          <a:p>
            <a:pPr lvl="3"/>
            <a:r>
              <a:rPr lang="en-GB" altLang="es-MX" smtClean="0"/>
              <a:t>Cuarto nivel del esquema</a:t>
            </a:r>
          </a:p>
          <a:p>
            <a:pPr lvl="4"/>
            <a:r>
              <a:rPr lang="en-GB" altLang="es-MX" smtClean="0"/>
              <a:t>Quinto nivel del esquema</a:t>
            </a:r>
          </a:p>
          <a:p>
            <a:pPr lvl="4"/>
            <a:r>
              <a:rPr lang="en-GB" altLang="es-MX" smtClean="0"/>
              <a:t>Sexto nivel del esquema</a:t>
            </a:r>
          </a:p>
          <a:p>
            <a:pPr lvl="4"/>
            <a:r>
              <a:rPr lang="en-GB" altLang="es-MX" smtClean="0"/>
              <a:t>Séptimo nivel del esquema</a:t>
            </a:r>
          </a:p>
          <a:p>
            <a:pPr lvl="4"/>
            <a:r>
              <a:rPr lang="en-GB" altLang="es-MX" smtClean="0"/>
              <a:t>Octavo nivel del esquema</a:t>
            </a:r>
          </a:p>
          <a:p>
            <a:pPr lvl="4"/>
            <a:r>
              <a:rPr lang="en-GB" altLang="es-MX" smtClean="0"/>
              <a:t>Noveno nivel del esquema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308725"/>
            <a:ext cx="2133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308725"/>
            <a:ext cx="289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 smtClean="0">
                <a:solidFill>
                  <a:srgbClr val="898989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0785FBEE-00BA-44D5-92B5-5DBF236F2B7F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526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2pPr>
      <a:lvl3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3pPr>
      <a:lvl4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4pPr>
      <a:lvl5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C3115-F72C-480B-9F58-888D3CC3E1D9}" type="datetimeFigureOut">
              <a:rPr lang="es-MX" smtClean="0"/>
              <a:t>28/07/2022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4289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E48206-6208-4002-9AF5-B38F54CDB384}" type="datetimeFigureOut">
              <a:rPr lang="en-US" dirty="0"/>
              <a:t>7/28/2022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0D9D440-FEFF-441F-ABF0-D1E8FA3A26EB}" type="slidenum">
              <a:rPr lang="es-ES_tradnl" smtClean="0"/>
              <a:pPr>
                <a:defRPr/>
              </a:pPr>
              <a:t>‹Nº›</a:t>
            </a:fld>
            <a:endParaRPr lang="es-ES_tradnl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4.xml"/><Relationship Id="rId18" Type="http://schemas.openxmlformats.org/officeDocument/2006/relationships/slide" Target="slide46.xml"/><Relationship Id="rId26" Type="http://schemas.openxmlformats.org/officeDocument/2006/relationships/slide" Target="slide44.xml"/><Relationship Id="rId3" Type="http://schemas.openxmlformats.org/officeDocument/2006/relationships/slide" Target="slide3.xml"/><Relationship Id="rId21" Type="http://schemas.openxmlformats.org/officeDocument/2006/relationships/slide" Target="slide32.xml"/><Relationship Id="rId7" Type="http://schemas.openxmlformats.org/officeDocument/2006/relationships/slide" Target="slide6.xml"/><Relationship Id="rId12" Type="http://schemas.openxmlformats.org/officeDocument/2006/relationships/slide" Target="slide15.xml"/><Relationship Id="rId17" Type="http://schemas.openxmlformats.org/officeDocument/2006/relationships/slide" Target="slide40.xml"/><Relationship Id="rId25" Type="http://schemas.openxmlformats.org/officeDocument/2006/relationships/slide" Target="slide42.xml"/><Relationship Id="rId2" Type="http://schemas.openxmlformats.org/officeDocument/2006/relationships/notesSlide" Target="../notesSlides/notesSlide1.xml"/><Relationship Id="rId16" Type="http://schemas.openxmlformats.org/officeDocument/2006/relationships/slide" Target="slide30.xml"/><Relationship Id="rId20" Type="http://schemas.openxmlformats.org/officeDocument/2006/relationships/slide" Target="slide20.xml"/><Relationship Id="rId29" Type="http://schemas.openxmlformats.org/officeDocument/2006/relationships/image" Target="../media/image5.png"/><Relationship Id="rId1" Type="http://schemas.openxmlformats.org/officeDocument/2006/relationships/slideLayout" Target="../slideLayouts/slideLayout84.xml"/><Relationship Id="rId6" Type="http://schemas.openxmlformats.org/officeDocument/2006/relationships/slide" Target="slide2.xml"/><Relationship Id="rId11" Type="http://schemas.openxmlformats.org/officeDocument/2006/relationships/slide" Target="slide12.xml"/><Relationship Id="rId24" Type="http://schemas.openxmlformats.org/officeDocument/2006/relationships/slide" Target="slide38.xml"/><Relationship Id="rId5" Type="http://schemas.openxmlformats.org/officeDocument/2006/relationships/slide" Target="slide7.xml"/><Relationship Id="rId15" Type="http://schemas.openxmlformats.org/officeDocument/2006/relationships/slide" Target="slide28.xml"/><Relationship Id="rId23" Type="http://schemas.openxmlformats.org/officeDocument/2006/relationships/slide" Target="slide36.xml"/><Relationship Id="rId28" Type="http://schemas.openxmlformats.org/officeDocument/2006/relationships/slide" Target="slide50.xml"/><Relationship Id="rId10" Type="http://schemas.openxmlformats.org/officeDocument/2006/relationships/slide" Target="slide11.xml"/><Relationship Id="rId19" Type="http://schemas.openxmlformats.org/officeDocument/2006/relationships/slide" Target="slide48.xml"/><Relationship Id="rId31" Type="http://schemas.openxmlformats.org/officeDocument/2006/relationships/image" Target="../media/image7.png"/><Relationship Id="rId4" Type="http://schemas.openxmlformats.org/officeDocument/2006/relationships/slide" Target="slide19.xml"/><Relationship Id="rId9" Type="http://schemas.openxmlformats.org/officeDocument/2006/relationships/slide" Target="slide18.xml"/><Relationship Id="rId14" Type="http://schemas.openxmlformats.org/officeDocument/2006/relationships/slide" Target="slide26.xml"/><Relationship Id="rId22" Type="http://schemas.openxmlformats.org/officeDocument/2006/relationships/slide" Target="slide34.xml"/><Relationship Id="rId27" Type="http://schemas.openxmlformats.org/officeDocument/2006/relationships/slide" Target="slide22.xml"/><Relationship Id="rId30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5"/>
          <p:cNvSpPr>
            <a:spLocks noChangeShapeType="1"/>
          </p:cNvSpPr>
          <p:nvPr/>
        </p:nvSpPr>
        <p:spPr bwMode="auto">
          <a:xfrm>
            <a:off x="6731000" y="2133600"/>
            <a:ext cx="1588" cy="21304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099" name="Line 25"/>
          <p:cNvSpPr>
            <a:spLocks noChangeShapeType="1"/>
          </p:cNvSpPr>
          <p:nvPr/>
        </p:nvSpPr>
        <p:spPr bwMode="auto">
          <a:xfrm>
            <a:off x="8161338" y="2133600"/>
            <a:ext cx="1587" cy="21304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0" name="Line 25"/>
          <p:cNvSpPr>
            <a:spLocks noChangeShapeType="1"/>
          </p:cNvSpPr>
          <p:nvPr/>
        </p:nvSpPr>
        <p:spPr bwMode="auto">
          <a:xfrm>
            <a:off x="5218113" y="2133600"/>
            <a:ext cx="1587" cy="1479550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1" name="Line 31"/>
          <p:cNvSpPr>
            <a:spLocks noChangeShapeType="1"/>
          </p:cNvSpPr>
          <p:nvPr/>
        </p:nvSpPr>
        <p:spPr bwMode="auto">
          <a:xfrm>
            <a:off x="4500563" y="904875"/>
            <a:ext cx="4762" cy="3635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2" name="Line 25"/>
          <p:cNvSpPr>
            <a:spLocks noChangeShapeType="1"/>
          </p:cNvSpPr>
          <p:nvPr/>
        </p:nvSpPr>
        <p:spPr bwMode="auto">
          <a:xfrm>
            <a:off x="3211513" y="2133600"/>
            <a:ext cx="1587" cy="21304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3" name="Line 23"/>
          <p:cNvSpPr>
            <a:spLocks noChangeShapeType="1"/>
          </p:cNvSpPr>
          <p:nvPr/>
        </p:nvSpPr>
        <p:spPr bwMode="auto">
          <a:xfrm>
            <a:off x="2628900" y="1411288"/>
            <a:ext cx="863600" cy="1587"/>
          </a:xfrm>
          <a:prstGeom prst="line">
            <a:avLst/>
          </a:prstGeom>
          <a:noFill/>
          <a:ln w="15840">
            <a:solidFill>
              <a:srgbClr val="4F81B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4" name="Text Box 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424238" y="1246188"/>
            <a:ext cx="2155825" cy="2174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Dirección General</a:t>
            </a:r>
          </a:p>
        </p:txBody>
      </p:sp>
      <p:sp>
        <p:nvSpPr>
          <p:cNvPr id="4105" name="Text Box 3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150832" y="6393626"/>
            <a:ext cx="739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b="1" u="sng" dirty="0">
                <a:solidFill>
                  <a:srgbClr val="0033CC"/>
                </a:solidFill>
              </a:rPr>
              <a:t>Salir</a:t>
            </a:r>
            <a:r>
              <a:rPr lang="es-MX" altLang="es-MX" b="1" u="sng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6" name="Text Box 4"/>
          <p:cNvSpPr txBox="1">
            <a:spLocks noChangeArrowheads="1"/>
          </p:cNvSpPr>
          <p:nvPr/>
        </p:nvSpPr>
        <p:spPr bwMode="auto">
          <a:xfrm>
            <a:off x="2286000" y="-65088"/>
            <a:ext cx="4464050" cy="119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3600">
                <a:solidFill>
                  <a:srgbClr val="0033CC"/>
                </a:solidFill>
              </a:rPr>
              <a:t>O r g a n i g r a m a</a:t>
            </a:r>
          </a:p>
          <a:p>
            <a:pPr algn="ctr" eaLnBrk="1" hangingPunct="1"/>
            <a:endParaRPr lang="es-MX" altLang="es-MX" sz="3600">
              <a:solidFill>
                <a:srgbClr val="0033CC"/>
              </a:solidFill>
            </a:endParaRPr>
          </a:p>
        </p:txBody>
      </p:sp>
      <p:sp>
        <p:nvSpPr>
          <p:cNvPr id="4107" name="Text Box 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5337175" y="1628775"/>
            <a:ext cx="1827213" cy="3413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Unidad de Calidad en Inscripción, Acreditación y Certificación</a:t>
            </a:r>
          </a:p>
        </p:txBody>
      </p:sp>
      <p:sp>
        <p:nvSpPr>
          <p:cNvPr id="4108" name="Line 20"/>
          <p:cNvSpPr>
            <a:spLocks noChangeShapeType="1"/>
          </p:cNvSpPr>
          <p:nvPr/>
        </p:nvSpPr>
        <p:spPr bwMode="auto">
          <a:xfrm flipV="1">
            <a:off x="1052513" y="2133600"/>
            <a:ext cx="7113587" cy="158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09" name="Line 23"/>
          <p:cNvSpPr>
            <a:spLocks noChangeShapeType="1"/>
          </p:cNvSpPr>
          <p:nvPr/>
        </p:nvSpPr>
        <p:spPr bwMode="auto">
          <a:xfrm>
            <a:off x="4500563" y="1844675"/>
            <a:ext cx="863600" cy="158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0" name="Line 25"/>
          <p:cNvSpPr>
            <a:spLocks noChangeShapeType="1"/>
          </p:cNvSpPr>
          <p:nvPr/>
        </p:nvSpPr>
        <p:spPr bwMode="auto">
          <a:xfrm>
            <a:off x="1050925" y="2128838"/>
            <a:ext cx="1588" cy="2132012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1" name="Text Box 38"/>
          <p:cNvSpPr txBox="1">
            <a:spLocks noChangeArrowheads="1"/>
          </p:cNvSpPr>
          <p:nvPr/>
        </p:nvSpPr>
        <p:spPr bwMode="auto">
          <a:xfrm>
            <a:off x="7984798" y="1086644"/>
            <a:ext cx="922338" cy="34131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FF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ES_tradnl" altLang="es-MX" sz="800" b="1">
                <a:solidFill>
                  <a:srgbClr val="0033CC"/>
                </a:solidFill>
              </a:rPr>
              <a:t>F5 Para ver la presentación</a:t>
            </a:r>
          </a:p>
        </p:txBody>
      </p:sp>
      <p:sp>
        <p:nvSpPr>
          <p:cNvPr id="4112" name="Text Box 1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3424238" y="731838"/>
            <a:ext cx="2155825" cy="2174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Junta Directiva</a:t>
            </a:r>
          </a:p>
        </p:txBody>
      </p:sp>
      <p:sp>
        <p:nvSpPr>
          <p:cNvPr id="4113" name="Text Box 1"/>
          <p:cNvSpPr txBox="1">
            <a:spLocks noChangeArrowheads="1"/>
          </p:cNvSpPr>
          <p:nvPr/>
        </p:nvSpPr>
        <p:spPr bwMode="auto">
          <a:xfrm>
            <a:off x="1233488" y="1216025"/>
            <a:ext cx="1609725" cy="34131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Consejo Interno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Administración y Planeación</a:t>
            </a:r>
          </a:p>
        </p:txBody>
      </p:sp>
      <p:sp>
        <p:nvSpPr>
          <p:cNvPr id="4114" name="Line 23"/>
          <p:cNvSpPr>
            <a:spLocks noChangeShapeType="1"/>
          </p:cNvSpPr>
          <p:nvPr/>
        </p:nvSpPr>
        <p:spPr bwMode="auto">
          <a:xfrm>
            <a:off x="2692400" y="1844675"/>
            <a:ext cx="1941513" cy="1588"/>
          </a:xfrm>
          <a:prstGeom prst="line">
            <a:avLst/>
          </a:prstGeom>
          <a:noFill/>
          <a:ln w="15840">
            <a:solidFill>
              <a:srgbClr val="4F81BD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5" name="Text Box 1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1187450" y="1731963"/>
            <a:ext cx="1609725" cy="21748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Comisario Público</a:t>
            </a:r>
          </a:p>
        </p:txBody>
      </p:sp>
      <p:sp>
        <p:nvSpPr>
          <p:cNvPr id="4116" name="Text Box 6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395288" y="2320925"/>
            <a:ext cx="1296987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Departamento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Planeación y Seguimiento Operativo</a:t>
            </a:r>
          </a:p>
        </p:txBody>
      </p:sp>
      <p:sp>
        <p:nvSpPr>
          <p:cNvPr id="4117" name="Text Box 6">
            <a:hlinkClick r:id="rId9" action="ppaction://hlinksldjump"/>
          </p:cNvPr>
          <p:cNvSpPr txBox="1">
            <a:spLocks noChangeArrowheads="1"/>
          </p:cNvSpPr>
          <p:nvPr/>
        </p:nvSpPr>
        <p:spPr bwMode="auto">
          <a:xfrm>
            <a:off x="7667625" y="2320925"/>
            <a:ext cx="995363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Departamento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Informática</a:t>
            </a:r>
          </a:p>
        </p:txBody>
      </p:sp>
      <p:sp>
        <p:nvSpPr>
          <p:cNvPr id="4118" name="Line 25"/>
          <p:cNvSpPr>
            <a:spLocks noChangeShapeType="1"/>
          </p:cNvSpPr>
          <p:nvPr/>
        </p:nvSpPr>
        <p:spPr bwMode="auto">
          <a:xfrm>
            <a:off x="4500563" y="2133600"/>
            <a:ext cx="3175" cy="3424238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19" name="Line 22"/>
          <p:cNvSpPr>
            <a:spLocks noChangeShapeType="1"/>
          </p:cNvSpPr>
          <p:nvPr/>
        </p:nvSpPr>
        <p:spPr bwMode="auto">
          <a:xfrm>
            <a:off x="4498975" y="1527175"/>
            <a:ext cx="1588" cy="758825"/>
          </a:xfrm>
          <a:prstGeom prst="line">
            <a:avLst/>
          </a:prstGeom>
          <a:noFill/>
          <a:ln w="1584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4120" name="Text Box 6">
            <a:hlinkClick r:id="rId10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2320925"/>
            <a:ext cx="1223962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Departamento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Servicios Educativos</a:t>
            </a:r>
          </a:p>
        </p:txBody>
      </p:sp>
      <p:sp>
        <p:nvSpPr>
          <p:cNvPr id="4121" name="Text Box 6">
            <a:hlinkClick r:id="rId11" action="ppaction://hlinksldjump"/>
          </p:cNvPr>
          <p:cNvSpPr txBox="1">
            <a:spLocks noChangeArrowheads="1"/>
          </p:cNvSpPr>
          <p:nvPr/>
        </p:nvSpPr>
        <p:spPr bwMode="auto">
          <a:xfrm>
            <a:off x="4643438" y="2320925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Departamento de Acreditación y Servicios</a:t>
            </a:r>
          </a:p>
        </p:txBody>
      </p:sp>
      <p:sp>
        <p:nvSpPr>
          <p:cNvPr id="4122" name="Text Box 6">
            <a:hlinkClick r:id="rId12" action="ppaction://hlinksldjump"/>
          </p:cNvPr>
          <p:cNvSpPr txBox="1">
            <a:spLocks noChangeArrowheads="1"/>
          </p:cNvSpPr>
          <p:nvPr/>
        </p:nvSpPr>
        <p:spPr bwMode="auto">
          <a:xfrm>
            <a:off x="6156325" y="2320925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Departamento de  Administración  y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 Finanzas</a:t>
            </a:r>
          </a:p>
        </p:txBody>
      </p:sp>
      <p:sp>
        <p:nvSpPr>
          <p:cNvPr id="4123" name="Text Box 6"/>
          <p:cNvSpPr txBox="1">
            <a:spLocks noChangeArrowheads="1"/>
          </p:cNvSpPr>
          <p:nvPr/>
        </p:nvSpPr>
        <p:spPr bwMode="auto">
          <a:xfrm>
            <a:off x="3924300" y="4868863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Coordinaciones Regionales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(2)</a:t>
            </a:r>
          </a:p>
        </p:txBody>
      </p:sp>
      <p:sp>
        <p:nvSpPr>
          <p:cNvPr id="4124" name="Text Box 6"/>
          <p:cNvSpPr txBox="1">
            <a:spLocks noChangeArrowheads="1"/>
          </p:cNvSpPr>
          <p:nvPr/>
        </p:nvSpPr>
        <p:spPr bwMode="auto">
          <a:xfrm>
            <a:off x="3924300" y="5557838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Coordinaciones de Zona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(14)</a:t>
            </a:r>
          </a:p>
        </p:txBody>
      </p:sp>
      <p:sp>
        <p:nvSpPr>
          <p:cNvPr id="4125" name="Text Box 6"/>
          <p:cNvSpPr txBox="1">
            <a:spLocks noChangeArrowheads="1"/>
          </p:cNvSpPr>
          <p:nvPr/>
        </p:nvSpPr>
        <p:spPr bwMode="auto">
          <a:xfrm>
            <a:off x="395288" y="2965450"/>
            <a:ext cx="1296987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Programación y Presupuesto</a:t>
            </a:r>
          </a:p>
        </p:txBody>
      </p:sp>
      <p:sp>
        <p:nvSpPr>
          <p:cNvPr id="4126" name="Text Box 6"/>
          <p:cNvSpPr txBox="1">
            <a:spLocks noChangeArrowheads="1"/>
          </p:cNvSpPr>
          <p:nvPr/>
        </p:nvSpPr>
        <p:spPr bwMode="auto">
          <a:xfrm>
            <a:off x="395288" y="3613150"/>
            <a:ext cx="1296987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Evaluación y Seguimiento</a:t>
            </a:r>
          </a:p>
        </p:txBody>
      </p:sp>
      <p:sp>
        <p:nvSpPr>
          <p:cNvPr id="4127" name="Text Box 6"/>
          <p:cNvSpPr txBox="1">
            <a:spLocks noChangeArrowheads="1"/>
          </p:cNvSpPr>
          <p:nvPr/>
        </p:nvSpPr>
        <p:spPr bwMode="auto">
          <a:xfrm>
            <a:off x="395288" y="4260850"/>
            <a:ext cx="1296987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Concertación y Difusión</a:t>
            </a:r>
          </a:p>
        </p:txBody>
      </p:sp>
      <p:sp>
        <p:nvSpPr>
          <p:cNvPr id="4128" name="Text Box 6"/>
          <p:cNvSpPr txBox="1">
            <a:spLocks noChangeArrowheads="1"/>
          </p:cNvSpPr>
          <p:nvPr/>
        </p:nvSpPr>
        <p:spPr bwMode="auto">
          <a:xfrm>
            <a:off x="2627313" y="2965450"/>
            <a:ext cx="1223962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Materiales Educativos</a:t>
            </a:r>
          </a:p>
        </p:txBody>
      </p:sp>
      <p:sp>
        <p:nvSpPr>
          <p:cNvPr id="4129" name="Text Box 6"/>
          <p:cNvSpPr txBox="1">
            <a:spLocks noChangeArrowheads="1"/>
          </p:cNvSpPr>
          <p:nvPr/>
        </p:nvSpPr>
        <p:spPr bwMode="auto">
          <a:xfrm>
            <a:off x="2627313" y="3613150"/>
            <a:ext cx="1223962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Formación de Personal Docente</a:t>
            </a:r>
          </a:p>
        </p:txBody>
      </p:sp>
      <p:sp>
        <p:nvSpPr>
          <p:cNvPr id="4130" name="Text Box 6"/>
          <p:cNvSpPr txBox="1">
            <a:spLocks noChangeArrowheads="1"/>
          </p:cNvSpPr>
          <p:nvPr/>
        </p:nvSpPr>
        <p:spPr bwMode="auto">
          <a:xfrm>
            <a:off x="2627313" y="4292600"/>
            <a:ext cx="1223962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Proyectos Estratégicos</a:t>
            </a:r>
          </a:p>
        </p:txBody>
      </p:sp>
      <p:sp>
        <p:nvSpPr>
          <p:cNvPr id="4131" name="Text Box 6"/>
          <p:cNvSpPr txBox="1">
            <a:spLocks noChangeArrowheads="1"/>
          </p:cNvSpPr>
          <p:nvPr/>
        </p:nvSpPr>
        <p:spPr bwMode="auto">
          <a:xfrm>
            <a:off x="4643438" y="2965450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Evaluación del Aprendizaje</a:t>
            </a:r>
          </a:p>
        </p:txBody>
      </p:sp>
      <p:sp>
        <p:nvSpPr>
          <p:cNvPr id="4132" name="Text Box 6"/>
          <p:cNvSpPr txBox="1">
            <a:spLocks noChangeArrowheads="1"/>
          </p:cNvSpPr>
          <p:nvPr/>
        </p:nvSpPr>
        <p:spPr bwMode="auto">
          <a:xfrm>
            <a:off x="4643438" y="3613150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 de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Acreditación</a:t>
            </a:r>
          </a:p>
        </p:txBody>
      </p:sp>
      <p:sp>
        <p:nvSpPr>
          <p:cNvPr id="4133" name="Text Box 6"/>
          <p:cNvSpPr txBox="1">
            <a:spLocks noChangeArrowheads="1"/>
          </p:cNvSpPr>
          <p:nvPr/>
        </p:nvSpPr>
        <p:spPr bwMode="auto">
          <a:xfrm>
            <a:off x="6156325" y="2965450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Recursos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Humanos</a:t>
            </a:r>
          </a:p>
        </p:txBody>
      </p:sp>
      <p:sp>
        <p:nvSpPr>
          <p:cNvPr id="4134" name="Text Box 6"/>
          <p:cNvSpPr txBox="1">
            <a:spLocks noChangeArrowheads="1"/>
          </p:cNvSpPr>
          <p:nvPr/>
        </p:nvSpPr>
        <p:spPr bwMode="auto">
          <a:xfrm>
            <a:off x="6156325" y="3613150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Recursos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Financieros</a:t>
            </a:r>
          </a:p>
        </p:txBody>
      </p:sp>
      <p:sp>
        <p:nvSpPr>
          <p:cNvPr id="4135" name="Text Box 6"/>
          <p:cNvSpPr txBox="1">
            <a:spLocks noChangeArrowheads="1"/>
          </p:cNvSpPr>
          <p:nvPr/>
        </p:nvSpPr>
        <p:spPr bwMode="auto">
          <a:xfrm>
            <a:off x="6156325" y="4260850"/>
            <a:ext cx="1143000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Recursos </a:t>
            </a:r>
          </a:p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Materiales</a:t>
            </a:r>
          </a:p>
        </p:txBody>
      </p:sp>
      <p:sp>
        <p:nvSpPr>
          <p:cNvPr id="4136" name="Text Box 6"/>
          <p:cNvSpPr txBox="1">
            <a:spLocks noChangeArrowheads="1"/>
          </p:cNvSpPr>
          <p:nvPr/>
        </p:nvSpPr>
        <p:spPr bwMode="auto">
          <a:xfrm>
            <a:off x="7667625" y="2965450"/>
            <a:ext cx="995363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Mantto. y Des. de Sistemas</a:t>
            </a:r>
          </a:p>
        </p:txBody>
      </p:sp>
      <p:sp>
        <p:nvSpPr>
          <p:cNvPr id="4137" name="Text Box 6"/>
          <p:cNvSpPr txBox="1">
            <a:spLocks noChangeArrowheads="1"/>
          </p:cNvSpPr>
          <p:nvPr/>
        </p:nvSpPr>
        <p:spPr bwMode="auto">
          <a:xfrm>
            <a:off x="7667625" y="3613150"/>
            <a:ext cx="995363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Soporte Técnico y Capacitación</a:t>
            </a:r>
          </a:p>
        </p:txBody>
      </p:sp>
      <p:sp>
        <p:nvSpPr>
          <p:cNvPr id="4138" name="Text Box 6"/>
          <p:cNvSpPr txBox="1">
            <a:spLocks noChangeArrowheads="1"/>
          </p:cNvSpPr>
          <p:nvPr/>
        </p:nvSpPr>
        <p:spPr bwMode="auto">
          <a:xfrm>
            <a:off x="7667625" y="4260850"/>
            <a:ext cx="995363" cy="46355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000"/>
              </a:gs>
            </a:gsLst>
            <a:lin ang="2700000" scaled="1"/>
          </a:gradFill>
          <a:ln w="57240">
            <a:solidFill>
              <a:srgbClr val="4F81BD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800" b="1">
                <a:solidFill>
                  <a:srgbClr val="000000"/>
                </a:solidFill>
              </a:rPr>
              <a:t>Oficina de Plazas Comunitarias</a:t>
            </a:r>
          </a:p>
        </p:txBody>
      </p:sp>
      <p:sp>
        <p:nvSpPr>
          <p:cNvPr id="4139" name="Text Box 6">
            <a:hlinkClick r:id="rId13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156200"/>
            <a:ext cx="1158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1201, Tierra </a:t>
            </a:r>
            <a:r>
              <a:rPr lang="es-MX" altLang="es-MX" sz="800" dirty="0">
                <a:solidFill>
                  <a:srgbClr val="000000"/>
                </a:solidFill>
                <a:hlinkClick r:id="rId13" action="ppaction://hlinksldjump"/>
              </a:rPr>
              <a:t>Caliente</a:t>
            </a:r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40" name="Text Box 6">
            <a:hlinkClick r:id="rId14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292725"/>
            <a:ext cx="1158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1202, </a:t>
            </a:r>
            <a:r>
              <a:rPr lang="es-MX" altLang="es-MX" sz="800" dirty="0">
                <a:solidFill>
                  <a:srgbClr val="000000"/>
                </a:solidFill>
                <a:hlinkClick r:id="rId14" action="ppaction://hlinksldjump"/>
              </a:rPr>
              <a:t>Norte</a:t>
            </a:r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41" name="Text Box 6">
            <a:hlinkClick r:id="rId15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429250"/>
            <a:ext cx="1158875" cy="2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  <a:hlinkClick r:id="rId15" action="ppaction://hlinksldjump"/>
              </a:rPr>
              <a:t>1203</a:t>
            </a:r>
            <a:r>
              <a:rPr lang="es-MX" altLang="es-MX" sz="800" dirty="0">
                <a:solidFill>
                  <a:srgbClr val="000000"/>
                </a:solidFill>
              </a:rPr>
              <a:t>, </a:t>
            </a:r>
            <a:r>
              <a:rPr lang="es-MX" altLang="es-MX" sz="800" dirty="0" smtClean="0">
                <a:solidFill>
                  <a:srgbClr val="000000"/>
                </a:solidFill>
              </a:rPr>
              <a:t>centro</a:t>
            </a:r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42" name="Text Box 6">
            <a:hlinkClick r:id="rId16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572125"/>
            <a:ext cx="15875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1204, </a:t>
            </a:r>
            <a:r>
              <a:rPr lang="es-MX" altLang="es-MX" sz="800" dirty="0">
                <a:solidFill>
                  <a:srgbClr val="000000"/>
                </a:solidFill>
                <a:hlinkClick r:id="rId16" action="ppaction://hlinksldjump"/>
              </a:rPr>
              <a:t>Montaña </a:t>
            </a:r>
            <a:r>
              <a:rPr lang="es-MX" altLang="es-MX" sz="800" dirty="0">
                <a:solidFill>
                  <a:srgbClr val="000000"/>
                </a:solidFill>
              </a:rPr>
              <a:t>La Cañada</a:t>
            </a:r>
          </a:p>
        </p:txBody>
      </p:sp>
      <p:sp>
        <p:nvSpPr>
          <p:cNvPr id="4143" name="Text Box 6">
            <a:hlinkClick r:id="rId17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722938"/>
            <a:ext cx="11588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1209, </a:t>
            </a:r>
            <a:r>
              <a:rPr lang="es-MX" altLang="es-MX" sz="800" dirty="0">
                <a:solidFill>
                  <a:srgbClr val="000000"/>
                </a:solidFill>
                <a:hlinkClick r:id="rId17" action="ppaction://hlinksldjump"/>
              </a:rPr>
              <a:t>Montañ</a:t>
            </a:r>
            <a:r>
              <a:rPr lang="es-MX" altLang="es-MX" sz="800" dirty="0">
                <a:solidFill>
                  <a:srgbClr val="000000"/>
                </a:solidFill>
              </a:rPr>
              <a:t>a Baja</a:t>
            </a:r>
          </a:p>
        </p:txBody>
      </p:sp>
      <p:sp>
        <p:nvSpPr>
          <p:cNvPr id="4144" name="Text Box 6">
            <a:hlinkClick r:id="rId18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5865813"/>
            <a:ext cx="11588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  <a:hlinkClick r:id="rId18" action="ppaction://hlinksldjump"/>
              </a:rPr>
              <a:t>1213</a:t>
            </a:r>
            <a:r>
              <a:rPr lang="es-MX" altLang="es-MX" sz="800" dirty="0">
                <a:solidFill>
                  <a:srgbClr val="000000"/>
                </a:solidFill>
              </a:rPr>
              <a:t>, </a:t>
            </a:r>
            <a:r>
              <a:rPr lang="es-MX" altLang="es-MX" sz="800" dirty="0" err="1">
                <a:solidFill>
                  <a:srgbClr val="000000"/>
                </a:solidFill>
              </a:rPr>
              <a:t>Mephaa</a:t>
            </a:r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45" name="Text Box 6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6008688"/>
            <a:ext cx="11588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  <a:hlinkClick r:id="rId19" action="ppaction://hlinksldjump"/>
              </a:rPr>
              <a:t>1214,</a:t>
            </a:r>
            <a:r>
              <a:rPr lang="es-MX" altLang="es-MX" sz="800" dirty="0">
                <a:solidFill>
                  <a:srgbClr val="000000"/>
                </a:solidFill>
              </a:rPr>
              <a:t> </a:t>
            </a:r>
            <a:r>
              <a:rPr lang="es-MX" altLang="es-MX" sz="800" dirty="0" err="1">
                <a:solidFill>
                  <a:srgbClr val="000000"/>
                </a:solidFill>
              </a:rPr>
              <a:t>Tuun</a:t>
            </a:r>
            <a:r>
              <a:rPr lang="es-MX" altLang="es-MX" sz="800" dirty="0">
                <a:solidFill>
                  <a:srgbClr val="000000"/>
                </a:solidFill>
              </a:rPr>
              <a:t> </a:t>
            </a:r>
            <a:r>
              <a:rPr lang="es-MX" altLang="es-MX" sz="800" dirty="0" err="1">
                <a:solidFill>
                  <a:srgbClr val="000000"/>
                </a:solidFill>
              </a:rPr>
              <a:t>Isavi</a:t>
            </a:r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46" name="Text Box 6">
            <a:hlinkClick r:id="rId20" action="ppaction://hlinksldjump"/>
          </p:cNvPr>
          <p:cNvSpPr txBox="1">
            <a:spLocks noChangeArrowheads="1"/>
          </p:cNvSpPr>
          <p:nvPr/>
        </p:nvSpPr>
        <p:spPr bwMode="auto">
          <a:xfrm>
            <a:off x="2555875" y="4997450"/>
            <a:ext cx="1158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b="1">
                <a:solidFill>
                  <a:srgbClr val="000000"/>
                </a:solidFill>
              </a:rPr>
              <a:t>Regional Centro</a:t>
            </a:r>
          </a:p>
        </p:txBody>
      </p:sp>
      <p:sp>
        <p:nvSpPr>
          <p:cNvPr id="4147" name="Text Box 6">
            <a:hlinkClick r:id="rId21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5159375"/>
            <a:ext cx="142875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es-MX" sz="800" dirty="0">
                <a:solidFill>
                  <a:srgbClr val="000000"/>
                </a:solidFill>
              </a:rPr>
              <a:t>1205</a:t>
            </a:r>
            <a:r>
              <a:rPr lang="es-MX" altLang="es-MX" sz="800" dirty="0">
                <a:solidFill>
                  <a:srgbClr val="000000"/>
                </a:solidFill>
                <a:hlinkClick r:id="rId21" action="ppaction://hlinksldjump"/>
              </a:rPr>
              <a:t>, Costa </a:t>
            </a:r>
            <a:r>
              <a:rPr lang="es-MX" altLang="es-MX" sz="800" dirty="0">
                <a:solidFill>
                  <a:srgbClr val="000000"/>
                </a:solidFill>
              </a:rPr>
              <a:t>Chica Oriente</a:t>
            </a:r>
          </a:p>
        </p:txBody>
      </p:sp>
      <p:sp>
        <p:nvSpPr>
          <p:cNvPr id="4148" name="Text Box 6">
            <a:hlinkClick r:id="rId22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5295900"/>
            <a:ext cx="14287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1206, </a:t>
            </a:r>
            <a:r>
              <a:rPr lang="es-MX" altLang="es-MX" sz="800" dirty="0">
                <a:solidFill>
                  <a:srgbClr val="000000"/>
                </a:solidFill>
                <a:hlinkClick r:id="rId22" action="ppaction://hlinksldjump"/>
              </a:rPr>
              <a:t>Acapulco</a:t>
            </a:r>
            <a:r>
              <a:rPr lang="es-MX" altLang="es-MX" sz="800" dirty="0">
                <a:solidFill>
                  <a:srgbClr val="000000"/>
                </a:solidFill>
              </a:rPr>
              <a:t> Litoral</a:t>
            </a:r>
          </a:p>
          <a:p>
            <a:pPr eaLnBrk="1" hangingPunct="1"/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49" name="Text Box 6">
            <a:hlinkClick r:id="rId23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5438775"/>
            <a:ext cx="13573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1207, </a:t>
            </a:r>
            <a:r>
              <a:rPr lang="es-MX" altLang="es-MX" sz="800" dirty="0">
                <a:solidFill>
                  <a:srgbClr val="000000"/>
                </a:solidFill>
                <a:hlinkClick r:id="rId23" action="ppaction://hlinksldjump"/>
              </a:rPr>
              <a:t>Costa </a:t>
            </a:r>
            <a:r>
              <a:rPr lang="es-MX" altLang="es-MX" sz="800" dirty="0">
                <a:solidFill>
                  <a:srgbClr val="000000"/>
                </a:solidFill>
              </a:rPr>
              <a:t>Grande Sur</a:t>
            </a:r>
          </a:p>
          <a:p>
            <a:pPr eaLnBrk="1" hangingPunct="1"/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50" name="Text Box 6">
            <a:hlinkClick r:id="rId24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5580063"/>
            <a:ext cx="150018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es-MX" sz="800" dirty="0">
                <a:solidFill>
                  <a:srgbClr val="000000"/>
                </a:solidFill>
              </a:rPr>
              <a:t>1208, </a:t>
            </a:r>
            <a:r>
              <a:rPr lang="es-MX" altLang="es-MX" sz="800" dirty="0">
                <a:solidFill>
                  <a:srgbClr val="000000"/>
                </a:solidFill>
                <a:hlinkClick r:id="rId24" action="ppaction://hlinksldjump"/>
              </a:rPr>
              <a:t>Costa</a:t>
            </a:r>
            <a:r>
              <a:rPr lang="es-MX" altLang="es-MX" sz="800" dirty="0">
                <a:solidFill>
                  <a:srgbClr val="000000"/>
                </a:solidFill>
              </a:rPr>
              <a:t> Grande Norte</a:t>
            </a:r>
          </a:p>
        </p:txBody>
      </p:sp>
      <p:sp>
        <p:nvSpPr>
          <p:cNvPr id="4151" name="Text Box 6">
            <a:hlinkClick r:id="rId25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5715000"/>
            <a:ext cx="164306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1210</a:t>
            </a:r>
            <a:r>
              <a:rPr lang="es-MX" altLang="es-MX" sz="800" dirty="0">
                <a:solidFill>
                  <a:srgbClr val="000000"/>
                </a:solidFill>
                <a:hlinkClick r:id="rId25" action="ppaction://hlinksldjump"/>
              </a:rPr>
              <a:t>, Costa Chica </a:t>
            </a:r>
            <a:r>
              <a:rPr lang="es-MX" altLang="es-MX" sz="800" dirty="0">
                <a:solidFill>
                  <a:srgbClr val="000000"/>
                </a:solidFill>
              </a:rPr>
              <a:t>Occidente</a:t>
            </a:r>
          </a:p>
          <a:p>
            <a:pPr eaLnBrk="1" hangingPunct="1"/>
            <a:endParaRPr lang="es-MX" altLang="es-MX" sz="800" dirty="0">
              <a:solidFill>
                <a:srgbClr val="000000"/>
              </a:solidFill>
            </a:endParaRPr>
          </a:p>
        </p:txBody>
      </p:sp>
      <p:sp>
        <p:nvSpPr>
          <p:cNvPr id="4152" name="Text Box 6">
            <a:hlinkClick r:id="rId26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5851525"/>
            <a:ext cx="15716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s-MX" altLang="es-MX" sz="800" dirty="0">
                <a:solidFill>
                  <a:srgbClr val="000000"/>
                </a:solidFill>
              </a:rPr>
              <a:t>1211</a:t>
            </a:r>
            <a:r>
              <a:rPr lang="es-MX" altLang="es-MX" sz="800" dirty="0">
                <a:solidFill>
                  <a:srgbClr val="000000"/>
                </a:solidFill>
                <a:hlinkClick r:id="rId26" action="ppaction://hlinksldjump"/>
              </a:rPr>
              <a:t>, Acapulco </a:t>
            </a:r>
            <a:r>
              <a:rPr lang="es-MX" altLang="es-MX" sz="800" dirty="0">
                <a:solidFill>
                  <a:srgbClr val="000000"/>
                </a:solidFill>
              </a:rPr>
              <a:t>Llanura</a:t>
            </a:r>
          </a:p>
        </p:txBody>
      </p:sp>
      <p:sp>
        <p:nvSpPr>
          <p:cNvPr id="4153" name="Text Box 6">
            <a:hlinkClick r:id="rId27" action="ppaction://hlinksldjump"/>
          </p:cNvPr>
          <p:cNvSpPr txBox="1">
            <a:spLocks noChangeArrowheads="1"/>
          </p:cNvSpPr>
          <p:nvPr/>
        </p:nvSpPr>
        <p:spPr bwMode="auto">
          <a:xfrm>
            <a:off x="5286375" y="4992688"/>
            <a:ext cx="1158875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b="1">
                <a:solidFill>
                  <a:srgbClr val="000000"/>
                </a:solidFill>
              </a:rPr>
              <a:t>Regional Pacífico</a:t>
            </a:r>
          </a:p>
        </p:txBody>
      </p:sp>
      <p:sp>
        <p:nvSpPr>
          <p:cNvPr id="4154" name="Text Box 6">
            <a:hlinkClick r:id="rId19" action="ppaction://hlinksldjump"/>
          </p:cNvPr>
          <p:cNvSpPr txBox="1">
            <a:spLocks noChangeArrowheads="1"/>
          </p:cNvSpPr>
          <p:nvPr/>
        </p:nvSpPr>
        <p:spPr bwMode="auto">
          <a:xfrm>
            <a:off x="2571750" y="6143625"/>
            <a:ext cx="1158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24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800" dirty="0">
                <a:solidFill>
                  <a:srgbClr val="000000"/>
                </a:solidFill>
              </a:rPr>
              <a:t>1215, </a:t>
            </a:r>
            <a:r>
              <a:rPr lang="es-MX" altLang="es-MX" sz="800" dirty="0">
                <a:solidFill>
                  <a:srgbClr val="000000"/>
                </a:solidFill>
                <a:hlinkClick r:id="rId28" action="ppaction://hlinksldjump"/>
              </a:rPr>
              <a:t>Chilpancingo</a:t>
            </a:r>
            <a:endParaRPr lang="es-MX" altLang="es-MX" sz="800" dirty="0">
              <a:solidFill>
                <a:srgbClr val="000000"/>
              </a:solidFill>
            </a:endParaRPr>
          </a:p>
        </p:txBody>
      </p:sp>
      <p:pic>
        <p:nvPicPr>
          <p:cNvPr id="59" name="Imagen 5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345" y="70899"/>
            <a:ext cx="978748" cy="972089"/>
          </a:xfrm>
          <a:prstGeom prst="rect">
            <a:avLst/>
          </a:prstGeom>
        </p:spPr>
      </p:pic>
      <p:pic>
        <p:nvPicPr>
          <p:cNvPr id="60" name="Imagen 59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66" y="5276773"/>
            <a:ext cx="1254794" cy="999180"/>
          </a:xfrm>
          <a:prstGeom prst="rect">
            <a:avLst/>
          </a:prstGeom>
        </p:spPr>
      </p:pic>
      <p:pic>
        <p:nvPicPr>
          <p:cNvPr id="61" name="Picture 2"/>
          <p:cNvPicPr/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11215" y="58704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01663" y="1125538"/>
            <a:ext cx="8266112" cy="3648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VIII.- Realizar el seguimiento y la evaluación cuantitativa y cualitativa de las acciones, logros y resultados del Instituto Estatal para la Educación de Jóvenes y Adultos de Guerrero, y proponer las medidas correctivas;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IX.- Planear, organizar y dar seguimiento a la realización de proyecciones estadísticas, respecto al rezago de la entidad;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X.-  Integrar y mantener actualizada la información estadística del Instituto Estatal para la Educación de Jóvenes y Adultos de Guerrero, en la Entidad Federativa;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XI.-  Capacitar, asesorar y apoyar a las Coordinaciones de Zona para la operación de sus actividades en materia de planeación, programación, presupuestación y evaluación;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XII.-  Informar al Director General del Instituto Estatal para la  Educación de Jóvenes y Adultos de Guerrero, al Instituto Nacional para la Educación de los Adultos y al Gobierno del Estado sobre los avances y resultados programático-presupuéstales correspondientes; 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XIII.-  Recomendar acciones y;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XIV.- Programación de materiales didácticos del </a:t>
            </a:r>
            <a:r>
              <a:rPr lang="es-ES_tradnl" sz="1100" dirty="0" err="1" smtClean="0"/>
              <a:t>MEVyT</a:t>
            </a:r>
            <a:r>
              <a:rPr lang="es-ES_tradnl" sz="1100" dirty="0" smtClean="0"/>
              <a:t>.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XV.- Las demás funciones que, le asigne el Director General del Instituto.</a:t>
            </a:r>
            <a:endParaRPr lang="es-MX" sz="1100" dirty="0" smtClean="0"/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12788" y="1397000"/>
            <a:ext cx="1487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684213" y="24209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245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90525" y="1217613"/>
            <a:ext cx="8121650" cy="1449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Coordinar, desarrollar, diseñar e implantar acciones técnico-pedagógicas en el proceso de atención a los adultos, en los diferentes modelos educativos, programas, proyectos y servicios educativos que se ofrecen, con base en los principios de autodidactismo de los educandos y participación de la sociedad en general, para el mejoramiento y ampliación de cobertura de atención de la población adulta sin educación básica.</a:t>
            </a: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74663" y="2598738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Planear, organizar, ejecutar y controlar acciones para la elaboración de contenidos, métodos y materiales a fin de apoyar los procesos de enseñanza-aprendizaje de los adultos;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Supervisar el cumplimiento de las disposiciones técnico-pedagógicas establecidas, para la atención de los adultos;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Adecuar, a las características y necesidades de las regiones y de la población, los contenidos, métodos y materiales;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Realizar estudios y proyectos técnico-pedagógicos para mejorar la atención y los servicios educativos que se ofrecen a los adultos;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Planear, organizar, ejecutar y controlar la formación del personal que participa en los programas, proyectos y servicios educativos que se ofrecen a la población adulta;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Diseñar, elaborar y adecuar los contenidos, métodos, materiales y estrategias  de formación del personal educativo, así como propiciar su autoformación;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Propiciar con otras Instituciones y Organismos, acciones, acuerdos y convenios para la atención de los adultos, de acuerdo a disposiciones y normas que regulen y faciliten su participación; y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Las demás funciones que, le asigne el  Director General del Instituto.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7443787" y="152139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</p:txBody>
      </p:sp>
      <p:grpSp>
        <p:nvGrpSpPr>
          <p:cNvPr id="24585" name="11 Grupo"/>
          <p:cNvGrpSpPr>
            <a:grpSpLocks/>
          </p:cNvGrpSpPr>
          <p:nvPr/>
        </p:nvGrpSpPr>
        <p:grpSpPr bwMode="auto">
          <a:xfrm>
            <a:off x="1630336" y="152139"/>
            <a:ext cx="5375488" cy="679447"/>
            <a:chOff x="2057594" y="428625"/>
            <a:chExt cx="5375591" cy="679435"/>
          </a:xfrm>
        </p:grpSpPr>
        <p:sp>
          <p:nvSpPr>
            <p:cNvPr id="24586" name="Text Box 1"/>
            <p:cNvSpPr txBox="1">
              <a:spLocks noChangeArrowheads="1"/>
            </p:cNvSpPr>
            <p:nvPr/>
          </p:nvSpPr>
          <p:spPr bwMode="auto">
            <a:xfrm>
              <a:off x="2195736" y="428625"/>
              <a:ext cx="5054697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M.C. ALCIRA CAMPOS ADAME</a:t>
              </a:r>
            </a:p>
          </p:txBody>
        </p:sp>
        <p:sp>
          <p:nvSpPr>
            <p:cNvPr id="24587" name="Text Box 5"/>
            <p:cNvSpPr txBox="1">
              <a:spLocks noChangeArrowheads="1"/>
            </p:cNvSpPr>
            <p:nvPr/>
          </p:nvSpPr>
          <p:spPr bwMode="auto">
            <a:xfrm>
              <a:off x="2057594" y="736554"/>
              <a:ext cx="5375591" cy="37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Jefe del Departamento de Servicios Educativos</a:t>
              </a: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730619" y="1333102"/>
            <a:ext cx="1487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23888" y="23495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2662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063" y="1230169"/>
            <a:ext cx="8121650" cy="110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Proporcionar a la población en general un  eficiente servicio en los procesos de Inscripción, Acreditación y Certificación de Educación Básica para  Jóvenes y Adultos en los programas educativos que proporciona el Instituto.</a:t>
            </a: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88963" y="2533650"/>
            <a:ext cx="8266112" cy="3481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Planear, organizar, ejecutar y controlar las actividades para el registro de los adultos y jóvenes no escolarizados, seguimiento, control académico, acreditación de conocimientos y certificación de estudios, de conformidad con los lineamientos establecidos por las Direcciones Normativas Centrales;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Conocer, difundir y garantizar la implantación en el Estado de las normas, procedimientos, estrategias e instrumentos para la evaluación del aprendizaje, así como la operación del sistema de acreditación y certificación de estudios;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Mantener actualizado el registro académico de la población atendida en el SASA;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Revisar y vigilar que el banco de Aplicadores y Coordinadores de exámenes estén actualizados, debidamente capacitados y registrados en el Sistema Automatizado de Seguimiento y Acreditación SASA, así como de locales sedes para las aplicaciones de exámenes;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Recibir y distribuir a las Coordinaciones de Zona, los materiales de exámenes y hojas de respuesta requeridos para su aplicación y demás formatearía;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Supervisar y controlar que las Coordinaciones de Zona, cuenten con existencia de los materiales requeridos para la aplicación de exámenes y acreditación;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7672388" y="111125"/>
            <a:ext cx="1296987" cy="1465263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26633" name="11 Grupo"/>
          <p:cNvGrpSpPr>
            <a:grpSpLocks/>
          </p:cNvGrpSpPr>
          <p:nvPr/>
        </p:nvGrpSpPr>
        <p:grpSpPr bwMode="auto">
          <a:xfrm>
            <a:off x="1449388" y="285750"/>
            <a:ext cx="6269037" cy="969438"/>
            <a:chOff x="1449029" y="428625"/>
            <a:chExt cx="6267301" cy="969242"/>
          </a:xfrm>
        </p:grpSpPr>
        <p:sp>
          <p:nvSpPr>
            <p:cNvPr id="26634" name="Text Box 1"/>
            <p:cNvSpPr txBox="1">
              <a:spLocks noChangeArrowheads="1"/>
            </p:cNvSpPr>
            <p:nvPr/>
          </p:nvSpPr>
          <p:spPr bwMode="auto">
            <a:xfrm>
              <a:off x="1449029" y="428625"/>
              <a:ext cx="6267301" cy="463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LUIS ENRIQUE HERNÁNDEZ REYES </a:t>
              </a:r>
            </a:p>
          </p:txBody>
        </p:sp>
        <p:sp>
          <p:nvSpPr>
            <p:cNvPr id="26635" name="Text Box 5"/>
            <p:cNvSpPr txBox="1">
              <a:spLocks noChangeArrowheads="1"/>
            </p:cNvSpPr>
            <p:nvPr/>
          </p:nvSpPr>
          <p:spPr bwMode="auto">
            <a:xfrm>
              <a:off x="1473997" y="811028"/>
              <a:ext cx="6096176" cy="586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Jefe del Departamento de Acreditación y </a:t>
              </a:r>
              <a:r>
                <a:rPr lang="es-MX" altLang="es-MX" b="1" dirty="0" smtClean="0">
                  <a:solidFill>
                    <a:srgbClr val="000000"/>
                  </a:solidFill>
                </a:rPr>
                <a:t>Certificación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</a:t>
              </a:r>
              <a:r>
                <a:rPr lang="es-MX" altLang="es-MX" sz="1400" b="1" dirty="0" smtClean="0">
                  <a:solidFill>
                    <a:srgbClr val="000000"/>
                  </a:solidFill>
                </a:rPr>
                <a:t>gro_acred@inea.Gob.mx</a:t>
              </a:r>
              <a:endParaRPr lang="es-MX" altLang="es-MX" sz="1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877888" y="989013"/>
            <a:ext cx="8266112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VIII.- Proponer y difundir el calendario estatal para las aplicaciones de exámenes;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IX.- Evaluar cualitativa y cuantitativamente el aprendizaje logrado por la población atendida;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X.- Proponer y realizar, conjuntamente con Oficinas Centrales, estudios que permitan mejorar los procesos de evaluación del aprendizaje;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XI.- Informar al Instituto Nacional para la Educación de los Adultos, sobre los resultados de las evaluaciones, a través del Sistema de Acreditación y Seguimiento Automatizado (SASA);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XII.- Proponer, con base en los lineamientos y criterios establecidos por Oficinas Centrales, así como en los resultados de la evaluación final, estrategias y acciones para retroalimentar a los asesores y adultos con respecto a los resultados de los exámenes;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XIII.- Supervisar la disponibilidad del Sistema de Acreditación y Seguimiento Automatizado, para la captura de las calificaciones, vigilar la confiabilidad de la información, procedimientos e instrumentos locales, que permitan el desarrollo de la evaluación formativa en el Estado;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XIV.- Coordinar la realización de talleres para la actualización de responsables de acreditación en las Coordinaciones de Zona;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XV.- Colaborar con Oficinas Centrales en las pruebas piloto para validar la confiabilidad de los instrumentos para la evaluación del aprendizaje;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XVI.- Solicitar al Instituto Nacional para la Educación de los Adultos los certificados de primaria y secundaria necesarios;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XVII.- Poner en marcha los mecanismos de capacitación, actualización y asesoría continua para el personal de esta área;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XVIII.- Dar atención y solución a los diferentes trámites que en materia de Acreditación y certificación le requieran las Coordinaciones de Zona;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endParaRPr lang="es-MX" altLang="es-MX" sz="11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686178" y="1052736"/>
            <a:ext cx="8266112" cy="33099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XIX.- Controlar la existencia y la emisión de certificados e informar al Instituto Nacional para la Educación de los Adultos  sobre usos, cancelaciones y reservas;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XX.- Vigilar que las Coordinaciones de Zona proporcionen a los educandos que no aprueben una evaluación solicitada, un informe que indique las unidades de estudio que deberá profundizar para su próxima evaluación;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XXI.- Impulsar y supervisar las campañas estatales de acreditación y certificación de adultos;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XXII.- Vigilar que las aplicaciones de exámenes se realicen conforme a los lineamientos normativos establecidos;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XXIII.- Elaborar, en coordinación con las áreas correspondientes, la estimación anual y por etapa de la demanda de exámenes del Instituto Estatal para la Educación de Jóvenes y Adultos de Guerrero;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XXIV.- Organizar y controlar el resguardo, almacenamiento y manejo de los materiales de exámenes, constancias de alfabetización, certificados y certificaciones de estudios.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 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XXV.- Las demás funciones que, le asigne  el Director General del Instituto.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73100" y="1420813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03250" y="22177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3277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63563" y="1292225"/>
            <a:ext cx="8121650" cy="110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Proporcionar un eficiente apoyo a los Departamentos y Jefaturas de Oficina del Instituto, Coordinaciones Regionales y Coordinaciones de Zona, en materia de administración de recursos humanos, materiales y financieros.</a:t>
            </a: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63563" y="2401888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Planear, organizar, ejecutar, controlar y coordinar la administración de los recursos humanos, financieros y materiales del Instituto Estatal para la Educación de Jóvenes y Adultos de Guerrero, conforme a los lineamientos y normas establecidas;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Implantar y difundir las disposiciones técnicas y administrativas emitidas por las direcciones normativas centrales en materia de recursos humanos, financieros y materiales, y vigilar su cumplimiento;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Participar en la elaboración del Programa Operativo Anual del Instituto Estatal, de conformidad con la normatividad establecida;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Coordinar planes y programas para la administración de recursos humanos y asesorar a los Departamentos y Jefaturas de Oficina, Jefes de Unidad, Coordinaciones Regionales y Coordinaciones de Zona  en su aplicación;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Tramitar ante el Instituto de Seguridad y Servicios Sociales de los Trabajadores del Estado, Fondo de Ahorro Capitalizado, Fondo de la Vivienda del Instituto de Seguridad y Servicios Sociales de los Trabajadores del Estado, las altas, cambios y bajas del personal del Instituto Estatal para la Educación de Jóvenes y Adultos de Guerrero;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Planear, ejecutar y controlar las actividades de reclutamiento, selección, contratación, remuneraciones y demás incidencias de personal del Instituto Estatal para la Educación de Jóvenes y  Adultos de Guerrero, apegándose a los niveles establecidos en los tabuladores de sueldo, cuotas, tarifas y demás disposiciones legales aplicables;</a:t>
            </a:r>
            <a:endParaRPr lang="es-MX" sz="1100" dirty="0" smtClean="0"/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</p:txBody>
      </p:sp>
      <p:sp>
        <p:nvSpPr>
          <p:cNvPr id="32776" name="Text Box 9"/>
          <p:cNvSpPr txBox="1">
            <a:spLocks noChangeArrowheads="1"/>
          </p:cNvSpPr>
          <p:nvPr/>
        </p:nvSpPr>
        <p:spPr bwMode="auto">
          <a:xfrm>
            <a:off x="7685088" y="119063"/>
            <a:ext cx="1296987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32777" name="11 Grupo"/>
          <p:cNvGrpSpPr>
            <a:grpSpLocks/>
          </p:cNvGrpSpPr>
          <p:nvPr/>
        </p:nvGrpSpPr>
        <p:grpSpPr bwMode="auto">
          <a:xfrm>
            <a:off x="1287736" y="188758"/>
            <a:ext cx="6400800" cy="904851"/>
            <a:chOff x="1283081" y="362388"/>
            <a:chExt cx="6402688" cy="904440"/>
          </a:xfrm>
        </p:grpSpPr>
        <p:sp>
          <p:nvSpPr>
            <p:cNvPr id="32778" name="Text Box 1"/>
            <p:cNvSpPr txBox="1">
              <a:spLocks noChangeArrowheads="1"/>
            </p:cNvSpPr>
            <p:nvPr/>
          </p:nvSpPr>
          <p:spPr bwMode="auto">
            <a:xfrm>
              <a:off x="1283081" y="362388"/>
              <a:ext cx="6402688" cy="46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FRANCISCO MARIO NAVARRO PEÑA </a:t>
              </a:r>
            </a:p>
          </p:txBody>
        </p:sp>
        <p:sp>
          <p:nvSpPr>
            <p:cNvPr id="32779" name="Text Box 5"/>
            <p:cNvSpPr txBox="1">
              <a:spLocks noChangeArrowheads="1"/>
            </p:cNvSpPr>
            <p:nvPr/>
          </p:nvSpPr>
          <p:spPr bwMode="auto">
            <a:xfrm>
              <a:off x="1491430" y="680138"/>
              <a:ext cx="6035524" cy="586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Jefe del Departamento de Administración y Finanzas </a:t>
              </a:r>
            </a:p>
            <a:p>
              <a:pPr algn="ctr" eaLnBrk="1" hangingPunct="1"/>
              <a:r>
                <a:rPr lang="es-MX" altLang="es-MX" sz="1400" dirty="0">
                  <a:solidFill>
                    <a:srgbClr val="000000"/>
                  </a:solidFill>
                </a:rPr>
                <a:t>Correo electrónico:</a:t>
              </a:r>
              <a:r>
                <a:rPr lang="es-MX" altLang="es-MX" sz="1400" dirty="0">
                  <a:solidFill>
                    <a:schemeClr val="tx1"/>
                  </a:solidFill>
                </a:rPr>
                <a:t> </a:t>
              </a:r>
              <a:r>
                <a:rPr lang="es-MX" altLang="es-MX" sz="1400" b="1" dirty="0">
                  <a:solidFill>
                    <a:schemeClr val="tx1"/>
                  </a:solidFill>
                </a:rPr>
                <a:t>gro_admin@inea.gob.mx</a:t>
              </a:r>
              <a:endParaRPr lang="es-MX" altLang="es-MX" sz="1400" b="1" dirty="0"/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2874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614363" y="981075"/>
            <a:ext cx="8266112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VII.- Apoyar al Director del Instituto Estatal para la Educación de Jóvenes y Adultos de Guerrero, en la vigilancia del cumplimiento del Contrato Colectivo de Trabajo, del Reglamento de Escalafón, del Reglamento de Seguridad e Higiene y del Reglamento de Protección Civil;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VIII.- Formular programas de capacitación administrativa y desarrollar cursos de formación, desarrollo y adiestramiento para los trabajadores del Instituto;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IX.- Apoyar al Director del Instituto en la atención de las relaciones laborales con los trabajadores del Instituto Estatal  para la Educación de Jóvenes y Adultos de Guerrero y sus representantes;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X.- Elaborar los nombramientos del personal del Instituto Estatal para la Educación de Jóvenes y Adultos de Guerrero, con base en las normas establecidas;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XI.- Fungir como Secretario del Comité de Adquisiciones, así como administrar, controlar y vigilar la adquisición y uso adecuado de los bienes y recursos necesarios para el funcionamiento del Instituto Estatal de la Educación para los Adultos;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XII.- Administrar, controlar y distribuir el material didáctico y de apoyo necesario para la atención de los adultos;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XIII.- Controlar los bienes muebles e inmuebles del Instituto Estatal para la Educación de Jóvenes y Adultos de Guerrero;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XIV.- Proporcionar los servicios generales de apoyo a los Departamentos  del Instituto Estatal para la Educación de Jóvenes y Adultos de Guerrero;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XV.- Contratar los servicios de apoyo y supervisar su adecuada operación y mantenimiento;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XVI.- Controlar el parque vehicular, mantener actualizados los expedientes, programar su mantenimiento y vigilar el pago de derechos, permisos e impuestos correspondientes;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</a:p>
          <a:p>
            <a:pPr eaLnBrk="1" hangingPunct="1"/>
            <a:endParaRPr lang="es-MX" altLang="es-MX" sz="11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92138" y="1052513"/>
            <a:ext cx="8266112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XVII.- Vigilar el cumplimiento de las políticas, lineamientos, criterios y procedimientos en materia de la administración de los recursos financieros del Instituto Estatal para la Educación de Jóvenes y Adultos de Guerrero;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XVIII.- Ejercer y controlar los recursos financieros con base en los techos presupuéstales autorizados que se reciben del Instituto Nacional para la Educación de los Adultos;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XIX.- Ejercer y controlar el presupuesto asignado al Instituto Estatal para la Educación de Jóvenes y Adultos de Guerrero;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XX.- Verificar que se realicen oportuna y correctamente los registros contables de los ingresos y egresos del Instituto Estatal para la  Educación de Jóvenes y Adultos de Guerrero, así como de los compromisos contraídos;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XXI.- Elaborar el estado de ejercicio y disponibilidad del presupuesto del Instituto Estatal para la Educación de Jóvenes y Adultos de Guerrero;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XXII.- Registrar la contabilidad del Instituto Estatal para la Educación de Jóvenes y Adultos de Guerrero y elaborar los estados financieros e informes correspondientes;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XXIII.- Llevar el control de los viáticos del personal del Instituto; y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XXIV.- Preparar las declaraciones de impuestos de acuerdo con las disposiciones fiscales en vigor.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XXV.- Las demás funciones que, le asigne el Director General del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93318" y="1339039"/>
            <a:ext cx="1487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534988" y="30607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3891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26992" y="1287462"/>
            <a:ext cx="8121650" cy="19573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Ofrecer servicios tecnológicos de calidad (Soporte Técnico, Creación e Implementación de Sistemas) al Instituto Estatal para la Educación de Jóvenes y Adultos de Guerrero, Coordinaciones de Zona y Plazas Comunitarias, así como hacer frente con eficiencia y eficacia a las demandas tecnológicas.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Establecer </a:t>
            </a:r>
            <a:r>
              <a:rPr lang="es-ES_tradnl" sz="1100" dirty="0"/>
              <a:t>mecanismos de autoevaluación y control de calidad que permitan brindar de manera óptima  los  servicios técnicos, preventivos, correctivos y de mejora continúa, con personal capacitado, infraestructura tecnológica, y espacios adecuados.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06413" y="3406775"/>
            <a:ext cx="8266112" cy="2803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Implantar </a:t>
            </a:r>
            <a:r>
              <a:rPr lang="es-ES_tradnl" sz="1100" dirty="0"/>
              <a:t>y operar los sistemas de procesamiento electrónico de datos, establecidos por las Direcciones Normativas Centrales</a:t>
            </a:r>
            <a:r>
              <a:rPr lang="es-ES_tradnl" sz="1100" dirty="0" smtClean="0"/>
              <a:t>;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Proponer</a:t>
            </a:r>
            <a:r>
              <a:rPr lang="es-ES_tradnl" sz="1100" dirty="0"/>
              <a:t>, revisar y adecuar los sistemas electrónicos elaborados por Oficinas Centrales para su adaptación a las condiciones específicas de operación en la Entidad</a:t>
            </a:r>
            <a:r>
              <a:rPr lang="es-ES_tradnl" sz="1100" dirty="0" smtClean="0"/>
              <a:t>;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Operar </a:t>
            </a:r>
            <a:r>
              <a:rPr lang="es-ES_tradnl" sz="1100" dirty="0"/>
              <a:t>los equipos de cómputo y proporcionar el mantenimiento requerido por la red, programas utilizados y demás infraestructura de cómputo</a:t>
            </a:r>
            <a:r>
              <a:rPr lang="es-ES_tradnl" sz="1100" dirty="0" smtClean="0"/>
              <a:t>;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Difundir </a:t>
            </a:r>
            <a:r>
              <a:rPr lang="es-ES_tradnl" sz="1100" dirty="0"/>
              <a:t>las disposiciones técnicas y administrativas a las que deberán ajustarse los Departamentos, Jefaturas de Oficina, Unidades Administrativas, Coordinaciones Regionales y Coordinaciones de Zona del Instituto Estatal para la Educación de Jóvenes y Adultos de Guerrero, en materia de informática</a:t>
            </a:r>
            <a:r>
              <a:rPr lang="es-ES_tradnl" sz="1100" dirty="0" smtClean="0"/>
              <a:t>;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Desarrollar </a:t>
            </a:r>
            <a:r>
              <a:rPr lang="es-ES_tradnl" sz="1100" dirty="0"/>
              <a:t>programas de cómputo específicos, en apoyo a las necesidades de procesamiento electrónico de datos, que le soliciten las demás áreas del Instituto Estatal para la Educación de Jóvenes y Adultos de Guerrero;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</p:txBody>
      </p:sp>
      <p:sp>
        <p:nvSpPr>
          <p:cNvPr id="38920" name="Text Box 9"/>
          <p:cNvSpPr txBox="1">
            <a:spLocks noChangeArrowheads="1"/>
          </p:cNvSpPr>
          <p:nvPr/>
        </p:nvSpPr>
        <p:spPr bwMode="auto">
          <a:xfrm>
            <a:off x="7378108" y="98655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</p:txBody>
      </p:sp>
      <p:grpSp>
        <p:nvGrpSpPr>
          <p:cNvPr id="38921" name="11 Grupo"/>
          <p:cNvGrpSpPr>
            <a:grpSpLocks/>
          </p:cNvGrpSpPr>
          <p:nvPr/>
        </p:nvGrpSpPr>
        <p:grpSpPr bwMode="auto">
          <a:xfrm>
            <a:off x="1974011" y="115888"/>
            <a:ext cx="4558551" cy="1237839"/>
            <a:chOff x="1954410" y="372285"/>
            <a:chExt cx="4558383" cy="1237485"/>
          </a:xfrm>
        </p:grpSpPr>
        <p:sp>
          <p:nvSpPr>
            <p:cNvPr id="38922" name="Text Box 1"/>
            <p:cNvSpPr txBox="1">
              <a:spLocks noChangeArrowheads="1"/>
            </p:cNvSpPr>
            <p:nvPr/>
          </p:nvSpPr>
          <p:spPr bwMode="auto">
            <a:xfrm>
              <a:off x="1954410" y="372285"/>
              <a:ext cx="4558383" cy="46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ANTONIO PARRA JORGE</a:t>
              </a:r>
            </a:p>
          </p:txBody>
        </p:sp>
        <p:sp>
          <p:nvSpPr>
            <p:cNvPr id="38923" name="Text Box 5"/>
            <p:cNvSpPr txBox="1">
              <a:spLocks noChangeArrowheads="1"/>
            </p:cNvSpPr>
            <p:nvPr/>
          </p:nvSpPr>
          <p:spPr bwMode="auto">
            <a:xfrm>
              <a:off x="2084546" y="713754"/>
              <a:ext cx="4298111" cy="896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Jefe del Departamento de Informática</a:t>
              </a:r>
            </a:p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y Plazas Comunitarias</a:t>
              </a:r>
            </a:p>
            <a:p>
              <a:pPr algn="ctr">
                <a:lnSpc>
                  <a:spcPct val="115000"/>
                </a:lnSpc>
              </a:pPr>
              <a:r>
                <a:rPr lang="es-MX" altLang="es-MX" sz="1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Correo electrónico: aparra@inea.gob.mx</a:t>
              </a:r>
              <a:endParaRPr lang="es-MX" altLang="es-MX" sz="1400" b="1" dirty="0">
                <a:latin typeface="Arial Narrow" panose="020B0606020202030204" pitchFamily="34" charset="0"/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40964" name="Text Box 8"/>
          <p:cNvSpPr txBox="1">
            <a:spLocks noChangeArrowheads="1"/>
          </p:cNvSpPr>
          <p:nvPr/>
        </p:nvSpPr>
        <p:spPr bwMode="auto">
          <a:xfrm>
            <a:off x="668570" y="620688"/>
            <a:ext cx="8266113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Implantar y operar los sistemas de procesamiento electrónico de datos, establecidos por las Direcciones Normativas Centrales;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Proponer, revisar y adecuar los sistemas electrónicos elaborados por Oficinas Centrales para su adaptación a las condiciones específicas de operación en la Entidad;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Operar los equipos de cómputo y proporcionar el mantenimiento requerido por la red, programas utilizados y demás infraestructura de cómputo;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Difundir las disposiciones técnicas y administrativas a las que deberán ajustarse los Departamentos, Jefaturas de Oficina, Unidades Administrativas, Coordinaciones Regionales y Coordinaciones de Zona del Instituto Estatal para la Educación de Jóvenes y Adultos de Guerrero, en materia de informática;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X.- Desarrollar programas de cómputo específicos, en apoyo a las necesidades de procesamiento electrónico de datos, que le soliciten las demás áreas del Instituto Estatal para la Educación de Jóvenes y Adultos de Guerrero;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Proporcionar servicios de computación, registro y procesamiento electrónico de datos que se le requieran con relación a los sistemas técnicos, administrativos y operativos de los programas y servicios que se operan en el Instituto Estatal para la Educación de Jóvenes y Adultos de Guerrero;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Proponer adecuaciones de los sistemas de cómputo elaborados por las Direcciones Normativas Centrales, de conformidad con las particularidades específicas de la entidad;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XIII.- Fomentar la capacitación y/o actualización de los recursos humanos asignados a la Unidad de Informática y los que se requieran en el Instituto Estatal para la Educación de Jóvenes y Adultos de Guerrero; y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XIV.- Establecer los controles necesarios para garantizar el óptimo funcionamiento del equipo, sistema y red de cómputo.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XV.- Las demás funciones  que, le asigne el Director General del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endParaRPr lang="es-ES_tradnl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3059832" y="385763"/>
            <a:ext cx="23891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2400" b="1" dirty="0">
                <a:solidFill>
                  <a:srgbClr val="0033CC"/>
                </a:solidFill>
              </a:rPr>
              <a:t>Junta Directiva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814387" y="1385889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92138" y="272432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14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7469187" y="116682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92138" y="1793875"/>
            <a:ext cx="8121650" cy="60234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r>
              <a:rPr lang="es-ES_tradnl" sz="1100" dirty="0" smtClean="0"/>
              <a:t> Solicitar al órgano de Gobierno y/o Director General,  la  información necesaria para la realización de la revisión sobre las erogaciones que se ejerzan en las partidas de gasto corriente e inversión de la entidad paraestatal.</a:t>
            </a:r>
            <a:endParaRPr lang="es-MX" sz="1100" dirty="0" smtClean="0"/>
          </a:p>
        </p:txBody>
      </p:sp>
      <p:sp>
        <p:nvSpPr>
          <p:cNvPr id="6153" name="Text Box 8"/>
          <p:cNvSpPr txBox="1">
            <a:spLocks noChangeArrowheads="1"/>
          </p:cNvSpPr>
          <p:nvPr/>
        </p:nvSpPr>
        <p:spPr bwMode="auto">
          <a:xfrm>
            <a:off x="500063" y="3270702"/>
            <a:ext cx="826611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MX" altLang="es-MX" sz="1100" dirty="0">
                <a:solidFill>
                  <a:srgbClr val="000000"/>
                </a:solidFill>
              </a:rPr>
              <a:t>I.- Evaluar el desempeño general de la entidad paraestatal</a:t>
            </a:r>
            <a:r>
              <a:rPr lang="es-ES_tradnl" altLang="es-MX" sz="1100" dirty="0">
                <a:solidFill>
                  <a:srgbClr val="000000"/>
                </a:solidFill>
              </a:rPr>
              <a:t>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II.- Revisar las erogaciones que se ejerzan en las partidas de gasto corriente e inversión, autorizado en el presupuesto, así como lo referente a los ingresos y aportaciones que reciban las entidades paraestatales.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III.- Presentar un informe cuatrimestral sobre su revisión a la información financiera, presupuestal y de la </a:t>
            </a:r>
            <a:r>
              <a:rPr lang="es-ES_tradnl" altLang="es-MX" sz="1100" dirty="0" smtClean="0">
                <a:solidFill>
                  <a:srgbClr val="000000"/>
                </a:solidFill>
              </a:rPr>
              <a:t>operación </a:t>
            </a:r>
            <a:r>
              <a:rPr lang="es-ES_tradnl" altLang="es-MX" sz="1100" dirty="0">
                <a:solidFill>
                  <a:srgbClr val="000000"/>
                </a:solidFill>
              </a:rPr>
              <a:t>en general, así como el informe de cumplimiento de las obligaciones fiscales.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31750" y="87779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44525" y="1397000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615950" y="2176463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4301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81013" y="1249363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supervisar, evaluar y apoyar la operación de las Coordinaciones de Zona,  asignadas a su jurisdicción, para asegurar un eficiente Servicio Educativo.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43015" name="Text Box 8"/>
          <p:cNvSpPr txBox="1">
            <a:spLocks noChangeArrowheads="1"/>
          </p:cNvSpPr>
          <p:nvPr/>
        </p:nvSpPr>
        <p:spPr bwMode="auto">
          <a:xfrm>
            <a:off x="566738" y="2554288"/>
            <a:ext cx="8266112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Coadyuvar con la Dirección General en la Coordinación y operación de los programas y servicios de educación básica para jóvenes y adultos, que se operen en las Coordinaciones de Zona bajo su adscripción.</a:t>
            </a: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 Propiciar la adecuada comunicación de las Coordinaciones de Zona con los Departamentos del Instituto Estatal.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Atender Los problemas de operación que se presenten en las Coordinaciones de Zona y canalizar los que procedan en lo  Departamentos competentes del Instituto Estatal.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Supervisar y propiciar la agilización de los tramites que, en materia de recursos humanos, materiales y financieros realicen las Coordinaciones de Zona.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Proponer a la Dirección General del Instituto Estatal la organización, operación y desarrollo de los programas y servicios educativos conforme a las características y particularidades de las zonas, grupos de atención y población.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Proponer medidas para asegurar la atención a la demanda, la ampliación de la oferta y la cobertura de los programas y servicios educativos así como instrumentar su ampliación conjuntamente con las Coordinaciones de Zona  y Departamentos del Instituto Estatal.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Detectar, cuantificar y proponer prioridades para la solución de los problemas y necesidades de los servicios educativos.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</p:txBody>
      </p:sp>
      <p:sp>
        <p:nvSpPr>
          <p:cNvPr id="43016" name="Text Box 9"/>
          <p:cNvSpPr txBox="1">
            <a:spLocks noChangeArrowheads="1"/>
          </p:cNvSpPr>
          <p:nvPr/>
        </p:nvSpPr>
        <p:spPr bwMode="auto">
          <a:xfrm>
            <a:off x="730567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43017" name="11 Grupo"/>
          <p:cNvGrpSpPr>
            <a:grpSpLocks/>
          </p:cNvGrpSpPr>
          <p:nvPr/>
        </p:nvGrpSpPr>
        <p:grpSpPr bwMode="auto">
          <a:xfrm>
            <a:off x="1738313" y="384175"/>
            <a:ext cx="5189538" cy="993865"/>
            <a:chOff x="1737907" y="384674"/>
            <a:chExt cx="5190018" cy="993670"/>
          </a:xfrm>
        </p:grpSpPr>
        <p:sp>
          <p:nvSpPr>
            <p:cNvPr id="43018" name="Text Box 1"/>
            <p:cNvSpPr txBox="1">
              <a:spLocks noChangeArrowheads="1"/>
            </p:cNvSpPr>
            <p:nvPr/>
          </p:nvSpPr>
          <p:spPr bwMode="auto">
            <a:xfrm>
              <a:off x="1737907" y="384674"/>
              <a:ext cx="5190018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>
                  <a:solidFill>
                    <a:srgbClr val="0033CC"/>
                  </a:solidFill>
                </a:rPr>
                <a:t>M.C.  APOLINAR LAUREL ZÚÑIGA</a:t>
              </a:r>
            </a:p>
          </p:txBody>
        </p:sp>
        <p:sp>
          <p:nvSpPr>
            <p:cNvPr id="43019" name="Text Box 5"/>
            <p:cNvSpPr txBox="1">
              <a:spLocks noChangeArrowheads="1"/>
            </p:cNvSpPr>
            <p:nvPr/>
          </p:nvSpPr>
          <p:spPr bwMode="auto">
            <a:xfrm>
              <a:off x="2057593" y="760731"/>
              <a:ext cx="4035750" cy="617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sz="2000" dirty="0">
                  <a:solidFill>
                    <a:srgbClr val="000000"/>
                  </a:solidFill>
                </a:rPr>
                <a:t>Coordinador Regional </a:t>
              </a:r>
              <a:r>
                <a:rPr lang="es-MX" altLang="es-MX" sz="2000" dirty="0" smtClean="0">
                  <a:solidFill>
                    <a:srgbClr val="000000"/>
                  </a:solidFill>
                </a:rPr>
                <a:t>Centro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</a:t>
              </a:r>
              <a:r>
                <a:rPr lang="es-MX" altLang="es-MX" sz="1400" b="1" dirty="0" smtClean="0">
                  <a:solidFill>
                    <a:srgbClr val="000000"/>
                  </a:solidFill>
                </a:rPr>
                <a:t> gro_centro@inea.gob.mx</a:t>
              </a:r>
              <a:endParaRPr lang="es-MX" altLang="es-MX" sz="1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45060" name="Text Box 8"/>
          <p:cNvSpPr txBox="1">
            <a:spLocks noChangeArrowheads="1"/>
          </p:cNvSpPr>
          <p:nvPr/>
        </p:nvSpPr>
        <p:spPr bwMode="auto">
          <a:xfrm>
            <a:off x="592138" y="1196975"/>
            <a:ext cx="826611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VIII.- Evaluar periódica y sistemáticamente, el cumplimiento de las metas y la ejecución de las acciones en las Coordinaciones de Zona, y en su caso, proponer correcciones para mejorar la prestación del servicio educativo.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IX.- Asegurar que las actividades relativas a la acreditación y certificación, formación de personal, seguimiento y sistematización de la practica educativa, planeación, organización y atención de los servicios educativos, se efectúen de acuerdo con la normatividad aplicable en la materia.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X.- Supervisar que la distribución de materiales didácticos se realice conforme a los programas de asignación, distribución, tiempos y cantidades establecidas en las Reglas de Operación.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XI.- Supervisar que se cumplan las políticas y procedimientos para la administración de los recursos financieros, conforme a los lineamientos y normas establecidas.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XII.- Supervisar y organizar con los Coordinadores de Zona, eventos de formación de agentes educativos, a nivel local, municipal o regional.</a:t>
            </a:r>
          </a:p>
          <a:p>
            <a:pPr eaLnBrk="1" hangingPunct="1"/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XIII.- Coadyuvar en la promoción y concertación de los servicios de educación de adultos a nivel local, regional y municipal.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XIV.- Promover y realizar reuniones municipales de información sobre los programas educativos para jóvenes y adultos no escolarizados, para  propiciar y definir la concertación de acciones.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XV.- Las demás funciones que, le asigne el Director General del Instituto.</a:t>
            </a:r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592138" y="1282700"/>
            <a:ext cx="1487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03250" y="22685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4710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063" y="1249363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supervisar, evaluar y apoyar la operación de las Coordinaciones de Zona,  asignadas a su jurisdicción, para asegurar un eficiente Servicio Educativo.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527050" y="2679700"/>
            <a:ext cx="8266113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85750" indent="-285750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Coadyuvar con la Dirección General en la Coordinación y operación de los programas y servicios de educación básica para jóvenes y adultos, que se operen en las Coordinaciones de Zona bajo su adscripción.</a:t>
            </a: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 Propiciar la adecuada comunicación de las Coordinaciones de Zona con los Departamentos del Instituto Estatal.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Atender Los problemas de operación que se presenten en las Coordinaciones de Zona y canalizar los que procedan en lo  Departamentos competentes del Instituto Estatal.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Supervisar y propiciar la agilización de los tramites que, en materia de recursos humanos, materiales y financieros realicen las Coordinaciones de Zona.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Proponer a la Dirección General del Instituto Estatal la organización, operación y desarrollo de los programas y servicios educativos conforme a las características y particularidades de las zonas, grupos de atención y población.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Proponer medidas para asegurar la atención a la demanda, la ampliación de la oferta y la cobertura de los programas y servicios educativos así como instrumentar su ampliación conjuntamente con las Coordinaciones de Zona  y Departamentos del Instituto Estatal.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r>
              <a:rPr lang="es-ES_tradnl" altLang="es-MX" sz="1100" dirty="0">
                <a:solidFill>
                  <a:srgbClr val="000000"/>
                </a:solidFill>
              </a:rPr>
              <a:t>Detectar, cuantificar y proponer prioridades para la solución de los problemas y necesidades de los servicios educativos.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>
              <a:buFont typeface="Calibri" panose="020F0502020204030204" pitchFamily="34" charset="0"/>
              <a:buAutoNum type="romanUcPeriod"/>
            </a:pPr>
            <a:endParaRPr lang="es-MX" altLang="es-MX" sz="1100" dirty="0">
              <a:solidFill>
                <a:srgbClr val="000000"/>
              </a:solidFill>
            </a:endParaRP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7434263" y="52388"/>
            <a:ext cx="1296987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47113" name="11 Grupo"/>
          <p:cNvGrpSpPr>
            <a:grpSpLocks/>
          </p:cNvGrpSpPr>
          <p:nvPr/>
        </p:nvGrpSpPr>
        <p:grpSpPr bwMode="auto">
          <a:xfrm>
            <a:off x="1449388" y="44095"/>
            <a:ext cx="6157912" cy="918782"/>
            <a:chOff x="1259764" y="404665"/>
            <a:chExt cx="6156784" cy="918960"/>
          </a:xfrm>
        </p:grpSpPr>
        <p:sp>
          <p:nvSpPr>
            <p:cNvPr id="47114" name="Text Box 1"/>
            <p:cNvSpPr txBox="1">
              <a:spLocks noChangeArrowheads="1"/>
            </p:cNvSpPr>
            <p:nvPr/>
          </p:nvSpPr>
          <p:spPr bwMode="auto">
            <a:xfrm>
              <a:off x="1259764" y="404665"/>
              <a:ext cx="6156784" cy="4639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JESÚS SAMUEL PELÁEZ MORALES</a:t>
              </a:r>
            </a:p>
          </p:txBody>
        </p:sp>
        <p:sp>
          <p:nvSpPr>
            <p:cNvPr id="47115" name="Text Box 5"/>
            <p:cNvSpPr txBox="1">
              <a:spLocks noChangeArrowheads="1"/>
            </p:cNvSpPr>
            <p:nvPr/>
          </p:nvSpPr>
          <p:spPr bwMode="auto">
            <a:xfrm>
              <a:off x="1935735" y="736554"/>
              <a:ext cx="4023419" cy="58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Coordinador Regional </a:t>
              </a:r>
              <a:r>
                <a:rPr lang="es-MX" altLang="es-MX" b="1" dirty="0" smtClean="0">
                  <a:solidFill>
                    <a:srgbClr val="000000"/>
                  </a:solidFill>
                </a:rPr>
                <a:t>Pacífico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</a:t>
              </a:r>
              <a:r>
                <a:rPr lang="es-MX" altLang="es-MX" sz="1400" b="1" dirty="0" smtClean="0">
                  <a:solidFill>
                    <a:srgbClr val="000000"/>
                  </a:solidFill>
                </a:rPr>
                <a:t>gro_pacifico@inea.gob.mx</a:t>
              </a:r>
              <a:endParaRPr lang="es-MX" altLang="es-MX" sz="14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49156" name="Text Box 8"/>
          <p:cNvSpPr txBox="1">
            <a:spLocks noChangeArrowheads="1"/>
          </p:cNvSpPr>
          <p:nvPr/>
        </p:nvSpPr>
        <p:spPr bwMode="auto">
          <a:xfrm>
            <a:off x="592138" y="1196975"/>
            <a:ext cx="826611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VIII.- Evaluar periódica y sistemáticamente, el cumplimiento de las metas y la ejecución de las acciones en las Coordinaciones de Zona, y en su caso, proponer correcciones para mejorar la prestación del servicio educativo.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IX.- Asegurar que las actividades relativas a la acreditación y certificación, formación de personal, seguimiento y sistematización de la practica educativa, planeación, organización y atención de los servicios educativos, se efectúen de acuerdo con la normatividad aplicable en la materia.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X.- Supervisar que la distribución de materiales didácticos se realice conforme a los programas de asignación, distribución, tiempos y cantidades establecidas en las Reglas de Operación.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XI.- Supervisar que se cumplan las políticas y procedimientos para la administración de los recursos financieros, conforme a los lineamientos y normas establecidas.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XII.- Supervisar y organizar con los Coordinadores de Zona, eventos de formación de agentes educativos, a nivel local, municipal o regional.</a:t>
            </a:r>
          </a:p>
          <a:p>
            <a:pPr eaLnBrk="1" hangingPunct="1"/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XIII.- Coadyuvar en la promoción y concertación de los servicios de educación de adultos a nivel local, regional y municipal.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XIV.- Promover y realizar reuniones municipales de información sobre los programas educativos para jóvenes y adultos no escolarizados, para  propiciar y definir la concertación de acciones.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>
                <a:solidFill>
                  <a:srgbClr val="000000"/>
                </a:solidFill>
              </a:rPr>
              <a:t>XV.- Las demás funciones que, le asigne el Director General del Instituto.</a:t>
            </a:r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 </a:t>
            </a:r>
            <a:endParaRPr lang="es-MX" altLang="es-MX" sz="110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84213" y="1387475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76263" y="24209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120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55548" y="1314250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4675" y="2789238"/>
            <a:ext cx="8266113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51208" name="Text Box 9"/>
          <p:cNvSpPr txBox="1">
            <a:spLocks noChangeArrowheads="1"/>
          </p:cNvSpPr>
          <p:nvPr/>
        </p:nvSpPr>
        <p:spPr bwMode="auto">
          <a:xfrm>
            <a:off x="7632700" y="92075"/>
            <a:ext cx="1296988" cy="1465263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51209" name="11 Grupo"/>
          <p:cNvGrpSpPr>
            <a:grpSpLocks/>
          </p:cNvGrpSpPr>
          <p:nvPr/>
        </p:nvGrpSpPr>
        <p:grpSpPr bwMode="auto">
          <a:xfrm>
            <a:off x="1494445" y="326669"/>
            <a:ext cx="6164262" cy="925668"/>
            <a:chOff x="1720348" y="428625"/>
            <a:chExt cx="6165599" cy="925652"/>
          </a:xfrm>
        </p:grpSpPr>
        <p:sp>
          <p:nvSpPr>
            <p:cNvPr id="51210" name="Text Box 1"/>
            <p:cNvSpPr txBox="1">
              <a:spLocks noChangeArrowheads="1"/>
            </p:cNvSpPr>
            <p:nvPr/>
          </p:nvSpPr>
          <p:spPr bwMode="auto">
            <a:xfrm>
              <a:off x="1720348" y="428625"/>
              <a:ext cx="6165599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ING. HORACIO MONDRAGÓN PIMENTEL</a:t>
              </a:r>
            </a:p>
          </p:txBody>
        </p:sp>
        <p:sp>
          <p:nvSpPr>
            <p:cNvPr id="51211" name="Text Box 5"/>
            <p:cNvSpPr txBox="1">
              <a:spLocks noChangeArrowheads="1"/>
            </p:cNvSpPr>
            <p:nvPr/>
          </p:nvSpPr>
          <p:spPr bwMode="auto">
            <a:xfrm>
              <a:off x="2100454" y="736554"/>
              <a:ext cx="4820932" cy="617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Coordinador de Zona 1201, Tierra </a:t>
              </a:r>
              <a:r>
                <a:rPr lang="es-MX" altLang="es-MX" b="1" dirty="0" smtClean="0">
                  <a:solidFill>
                    <a:srgbClr val="000000"/>
                  </a:solidFill>
                </a:rPr>
                <a:t>Caliente</a:t>
              </a:r>
            </a:p>
            <a:p>
              <a:pPr algn="ctr" eaLnBrk="1" hangingPunct="1"/>
              <a:r>
                <a:rPr lang="es-MX" altLang="es-MX" sz="1600" dirty="0" smtClean="0">
                  <a:solidFill>
                    <a:schemeClr val="tx1"/>
                  </a:solidFill>
                </a:rPr>
                <a:t>Correo electrónico: grocz1201@inea.gob.mx</a:t>
              </a:r>
              <a:endParaRPr lang="es-MX" altLang="es-MX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3252" name="Text Box 8"/>
          <p:cNvSpPr txBox="1">
            <a:spLocks noChangeArrowheads="1"/>
          </p:cNvSpPr>
          <p:nvPr/>
        </p:nvSpPr>
        <p:spPr bwMode="auto">
          <a:xfrm>
            <a:off x="592138" y="908720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smtClean="0">
                <a:solidFill>
                  <a:srgbClr val="000000"/>
                </a:solidFill>
              </a:rPr>
              <a:t>microrregiones </a:t>
            </a:r>
            <a:r>
              <a:rPr lang="es-ES_tradnl" altLang="es-MX" sz="1100" dirty="0">
                <a:solidFill>
                  <a:srgbClr val="000000"/>
                </a:solidFill>
              </a:rPr>
              <a:t>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54050" y="1449388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54050" y="2314575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530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5530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92138" y="1387475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2682875"/>
            <a:ext cx="8266112" cy="364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55304" name="Text Box 9"/>
          <p:cNvSpPr txBox="1">
            <a:spLocks noChangeArrowheads="1"/>
          </p:cNvSpPr>
          <p:nvPr/>
        </p:nvSpPr>
        <p:spPr bwMode="auto">
          <a:xfrm>
            <a:off x="72358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55305" name="11 Grupo"/>
          <p:cNvGrpSpPr>
            <a:grpSpLocks/>
          </p:cNvGrpSpPr>
          <p:nvPr/>
        </p:nvGrpSpPr>
        <p:grpSpPr bwMode="auto">
          <a:xfrm>
            <a:off x="2051050" y="428625"/>
            <a:ext cx="4191595" cy="791723"/>
            <a:chOff x="2051324" y="428625"/>
            <a:chExt cx="4194082" cy="791710"/>
          </a:xfrm>
        </p:grpSpPr>
        <p:sp>
          <p:nvSpPr>
            <p:cNvPr id="55307" name="Text Box 1"/>
            <p:cNvSpPr txBox="1">
              <a:spLocks noChangeArrowheads="1"/>
            </p:cNvSpPr>
            <p:nvPr/>
          </p:nvSpPr>
          <p:spPr bwMode="auto">
            <a:xfrm>
              <a:off x="2051324" y="428625"/>
              <a:ext cx="181895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endParaRPr lang="es-MX" altLang="es-MX" sz="2400" b="1">
                <a:solidFill>
                  <a:srgbClr val="0033CC"/>
                </a:solidFill>
              </a:endParaRPr>
            </a:p>
          </p:txBody>
        </p:sp>
        <p:sp>
          <p:nvSpPr>
            <p:cNvPr id="55308" name="Text Box 5"/>
            <p:cNvSpPr txBox="1">
              <a:spLocks noChangeArrowheads="1"/>
            </p:cNvSpPr>
            <p:nvPr/>
          </p:nvSpPr>
          <p:spPr bwMode="auto">
            <a:xfrm>
              <a:off x="2266982" y="633388"/>
              <a:ext cx="3978424" cy="58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Coordinador de Zona 1202, </a:t>
              </a:r>
              <a:r>
                <a:rPr lang="es-MX" altLang="es-MX" b="1" dirty="0" smtClean="0">
                  <a:solidFill>
                    <a:srgbClr val="000000"/>
                  </a:solidFill>
                </a:rPr>
                <a:t>Norte</a:t>
              </a:r>
            </a:p>
            <a:p>
              <a:pPr algn="ctr" eaLnBrk="1" hangingPunct="1"/>
              <a:r>
                <a:rPr lang="es-MX" altLang="es-MX" sz="1400" b="1" dirty="0" smtClean="0">
                  <a:solidFill>
                    <a:srgbClr val="000000"/>
                  </a:solidFill>
                </a:rPr>
                <a:t>Correo electrónico: grocz1202@inea.gob.mx</a:t>
              </a:r>
              <a:endParaRPr lang="es-MX" altLang="es-MX" sz="14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55306" name="Text Box 1"/>
          <p:cNvSpPr txBox="1">
            <a:spLocks noChangeArrowheads="1"/>
          </p:cNvSpPr>
          <p:nvPr/>
        </p:nvSpPr>
        <p:spPr bwMode="auto">
          <a:xfrm>
            <a:off x="1389063" y="263525"/>
            <a:ext cx="584676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sz="2400" b="1">
                <a:solidFill>
                  <a:srgbClr val="0033CC"/>
                </a:solidFill>
              </a:rPr>
              <a:t>LIC. CÁNDIDO LUIS OJEDA GARCÍA </a:t>
            </a:r>
          </a:p>
        </p:txBody>
      </p:sp>
      <p:pic>
        <p:nvPicPr>
          <p:cNvPr id="1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7348" name="Text Box 8"/>
          <p:cNvSpPr txBox="1">
            <a:spLocks noChangeArrowheads="1"/>
          </p:cNvSpPr>
          <p:nvPr/>
        </p:nvSpPr>
        <p:spPr bwMode="auto">
          <a:xfrm>
            <a:off x="684213" y="908720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28650" y="1530350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592138" y="2314575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5939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063" y="1387475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2693988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59400" name="Text Box 9"/>
          <p:cNvSpPr txBox="1">
            <a:spLocks noChangeArrowheads="1"/>
          </p:cNvSpPr>
          <p:nvPr/>
        </p:nvSpPr>
        <p:spPr bwMode="auto">
          <a:xfrm>
            <a:off x="7670326" y="88900"/>
            <a:ext cx="1296987" cy="1465263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59401" name="11 Grupo"/>
          <p:cNvGrpSpPr>
            <a:grpSpLocks/>
          </p:cNvGrpSpPr>
          <p:nvPr/>
        </p:nvGrpSpPr>
        <p:grpSpPr bwMode="auto">
          <a:xfrm>
            <a:off x="1570831" y="88900"/>
            <a:ext cx="6308725" cy="898246"/>
            <a:chOff x="1417056" y="425118"/>
            <a:chExt cx="6310373" cy="898668"/>
          </a:xfrm>
        </p:grpSpPr>
        <p:sp>
          <p:nvSpPr>
            <p:cNvPr id="59402" name="Text Box 1"/>
            <p:cNvSpPr txBox="1">
              <a:spLocks noChangeArrowheads="1"/>
            </p:cNvSpPr>
            <p:nvPr/>
          </p:nvSpPr>
          <p:spPr bwMode="auto">
            <a:xfrm>
              <a:off x="1417056" y="425118"/>
              <a:ext cx="6310373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MANUEL EMILIANO GÓMEZ MERLÍN </a:t>
              </a:r>
            </a:p>
          </p:txBody>
        </p:sp>
        <p:sp>
          <p:nvSpPr>
            <p:cNvPr id="59403" name="Text Box 5"/>
            <p:cNvSpPr txBox="1">
              <a:spLocks noChangeArrowheads="1"/>
            </p:cNvSpPr>
            <p:nvPr/>
          </p:nvSpPr>
          <p:spPr bwMode="auto">
            <a:xfrm>
              <a:off x="2383363" y="736554"/>
              <a:ext cx="3760642" cy="587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1203,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Centro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grocz1203@inea.gob.mx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144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61444" name="Text Box 8"/>
          <p:cNvSpPr txBox="1">
            <a:spLocks noChangeArrowheads="1"/>
          </p:cNvSpPr>
          <p:nvPr/>
        </p:nvSpPr>
        <p:spPr bwMode="auto">
          <a:xfrm>
            <a:off x="500063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2390312" y="246064"/>
            <a:ext cx="55070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2000" b="1" dirty="0" smtClean="0">
                <a:solidFill>
                  <a:srgbClr val="0033CC"/>
                </a:solidFill>
              </a:rPr>
              <a:t>DR. JORGE SALGADO PARRA</a:t>
            </a:r>
            <a:endParaRPr lang="es-MX" altLang="es-MX" sz="2000" b="1" dirty="0">
              <a:solidFill>
                <a:srgbClr val="0033CC"/>
              </a:solidFill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4213" y="1435894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603250" y="36449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197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2693609" y="647701"/>
            <a:ext cx="3297996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ctr" eaLnBrk="1" hangingPunct="1"/>
            <a:r>
              <a:rPr lang="es-MX" altLang="es-MX" b="1" dirty="0">
                <a:solidFill>
                  <a:srgbClr val="000000"/>
                </a:solidFill>
              </a:rPr>
              <a:t>Director General del IEEJAG</a:t>
            </a:r>
          </a:p>
          <a:p>
            <a:pPr algn="ctr" eaLnBrk="1" hangingPunct="1"/>
            <a:r>
              <a:rPr lang="es-MX" altLang="es-MX" sz="1400" dirty="0">
                <a:solidFill>
                  <a:schemeClr val="tx1"/>
                </a:solidFill>
                <a:latin typeface="Arial Narrow" panose="020B0606020202030204" pitchFamily="34" charset="0"/>
              </a:rPr>
              <a:t>Correo electrónico</a:t>
            </a:r>
            <a:r>
              <a:rPr lang="es-MX" altLang="es-MX" sz="1200" dirty="0">
                <a:solidFill>
                  <a:schemeClr val="tx1"/>
                </a:solidFill>
                <a:latin typeface="Arial Narrow" panose="020B0606020202030204" pitchFamily="34" charset="0"/>
              </a:rPr>
              <a:t>:</a:t>
            </a:r>
            <a:r>
              <a:rPr lang="es-MX" altLang="es-MX" sz="1200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s-ES" altLang="es-MX" sz="1400" b="1" u="sng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jsalgado@inea.Gob.mx</a:t>
            </a:r>
            <a:endParaRPr lang="es-ES" altLang="es-MX" sz="1400" b="1" u="sng" dirty="0">
              <a:solidFill>
                <a:schemeClr val="accent2"/>
              </a:solidFill>
              <a:latin typeface="Arial Narrow" panose="020B0606020202030204" pitchFamily="34" charset="0"/>
            </a:endParaRP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34119" y="1546225"/>
            <a:ext cx="8121650" cy="212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r>
              <a:rPr lang="es-ES_tradnl" sz="1100" dirty="0" smtClean="0"/>
              <a:t>Ejercer la Representación Legal del Instituto como Apoderado General para pleitos y cobranzas, actos de administración y de dominio, con todas las facultades generales y especiales, que de acuerdo con la ley requieran autorización o cláusula especial y conforme a lo previsto en las leyes aplicables del Estado, en el Decreto de Creación y en el Reglamento Interior del Instituto.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r>
              <a:rPr lang="es-MX" sz="1100" dirty="0" smtClean="0"/>
              <a:t>Dirigir Técnica y Administrativamente al Instituto.</a:t>
            </a:r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r>
              <a:rPr lang="es-MX" sz="1100" dirty="0" smtClean="0"/>
              <a:t>Planear, promover, organizar, </a:t>
            </a:r>
            <a:r>
              <a:rPr lang="es-ES_tradnl" sz="1100" dirty="0" smtClean="0"/>
              <a:t>dirigir y controlar las actividades, y servicios de educación para adultos, en el ámbito de su competencia. </a:t>
            </a: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592138" y="3860800"/>
            <a:ext cx="8266112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 sz="1100" dirty="0">
                <a:solidFill>
                  <a:srgbClr val="000000"/>
                </a:solidFill>
              </a:rPr>
              <a:t>I.- </a:t>
            </a:r>
            <a:r>
              <a:rPr lang="es-ES_tradnl" altLang="es-MX" sz="1100" dirty="0">
                <a:solidFill>
                  <a:srgbClr val="000000"/>
                </a:solidFill>
              </a:rPr>
              <a:t>Promover, organizar e impartir, educación básica para adultos fundada en el autodidactismo y la solidaridad social, de conformidad con las políticas institucionales del sector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II.- Desarrollar los programas, subprogramas y proyectos del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III.- Otorgar poderes generales y especiales para pleitos y cobranzas con las facultades que le competan, sin perder el ejercicio directo de éstas, incluyendo las que requieran autorización o cláusula especial, así como sustituir y revocar dichos poderes;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IV.- Delegar en funcionarios subalternos, para la más ágil toma de decisiones y simplificación administrativa, las facultades que expresamente determine, sin menoscabo de conservar su ejercicio directo;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eaLnBrk="1" hangingPunct="1"/>
            <a:r>
              <a:rPr lang="es-ES_tradnl" altLang="es-MX" sz="1100" dirty="0">
                <a:solidFill>
                  <a:srgbClr val="000000"/>
                </a:solidFill>
              </a:rPr>
              <a:t>V.- Asistir a las sesiones de la H. Junta de Gobierno  con voz pero sin voto;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7561262" y="103982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18710" y="78423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30409" y="1286372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92138" y="24209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349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349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063" y="1323186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2789238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63496" name="Text Box 9"/>
          <p:cNvSpPr txBox="1">
            <a:spLocks noChangeArrowheads="1"/>
          </p:cNvSpPr>
          <p:nvPr/>
        </p:nvSpPr>
        <p:spPr bwMode="auto">
          <a:xfrm>
            <a:off x="7518400" y="112713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63497" name="11 Grupo"/>
          <p:cNvGrpSpPr>
            <a:grpSpLocks/>
          </p:cNvGrpSpPr>
          <p:nvPr/>
        </p:nvGrpSpPr>
        <p:grpSpPr bwMode="auto">
          <a:xfrm>
            <a:off x="1389063" y="428625"/>
            <a:ext cx="5541962" cy="1221166"/>
            <a:chOff x="1571254" y="428625"/>
            <a:chExt cx="5234181" cy="1221002"/>
          </a:xfrm>
        </p:grpSpPr>
        <p:sp>
          <p:nvSpPr>
            <p:cNvPr id="63498" name="Text Box 1"/>
            <p:cNvSpPr txBox="1">
              <a:spLocks noChangeArrowheads="1"/>
            </p:cNvSpPr>
            <p:nvPr/>
          </p:nvSpPr>
          <p:spPr bwMode="auto">
            <a:xfrm>
              <a:off x="1571254" y="428625"/>
              <a:ext cx="5234181" cy="463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sz="2400" b="1">
                  <a:solidFill>
                    <a:srgbClr val="0033CC"/>
                  </a:solidFill>
                </a:rPr>
                <a:t>PROF. JUVENAL BAZÁN FLORES</a:t>
              </a:r>
            </a:p>
          </p:txBody>
        </p:sp>
        <p:sp>
          <p:nvSpPr>
            <p:cNvPr id="63499" name="Text Box 5"/>
            <p:cNvSpPr txBox="1">
              <a:spLocks noChangeArrowheads="1"/>
            </p:cNvSpPr>
            <p:nvPr/>
          </p:nvSpPr>
          <p:spPr bwMode="auto">
            <a:xfrm>
              <a:off x="1778910" y="785788"/>
              <a:ext cx="4871051" cy="863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1204, Montaña La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Cañada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grocz1204@inea.gob.mx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  <a:p>
              <a:pPr algn="ctr" eaLnBrk="1" hangingPunct="1"/>
              <a:endParaRPr lang="es-MX" altLang="es-MX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65540" name="Text Box 8"/>
          <p:cNvSpPr txBox="1">
            <a:spLocks noChangeArrowheads="1"/>
          </p:cNvSpPr>
          <p:nvPr/>
        </p:nvSpPr>
        <p:spPr bwMode="auto">
          <a:xfrm>
            <a:off x="704851" y="908720"/>
            <a:ext cx="82661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705644" y="1327200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03250" y="22685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6758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758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84083" y="1319150"/>
            <a:ext cx="8029575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2659063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67592" name="Text Box 9"/>
          <p:cNvSpPr txBox="1">
            <a:spLocks noChangeArrowheads="1"/>
          </p:cNvSpPr>
          <p:nvPr/>
        </p:nvSpPr>
        <p:spPr bwMode="auto">
          <a:xfrm>
            <a:off x="7451725" y="17463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67593" name="11 Grupo"/>
          <p:cNvGrpSpPr>
            <a:grpSpLocks/>
          </p:cNvGrpSpPr>
          <p:nvPr/>
        </p:nvGrpSpPr>
        <p:grpSpPr bwMode="auto">
          <a:xfrm>
            <a:off x="1786025" y="-58970"/>
            <a:ext cx="5250534" cy="1005168"/>
            <a:chOff x="2071807" y="198509"/>
            <a:chExt cx="5250631" cy="1004544"/>
          </a:xfrm>
        </p:grpSpPr>
        <p:sp>
          <p:nvSpPr>
            <p:cNvPr id="67594" name="Text Box 1"/>
            <p:cNvSpPr txBox="1">
              <a:spLocks noChangeArrowheads="1"/>
            </p:cNvSpPr>
            <p:nvPr/>
          </p:nvSpPr>
          <p:spPr bwMode="auto">
            <a:xfrm>
              <a:off x="2150335" y="198509"/>
              <a:ext cx="5172103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JULIO CESAR LÓPEZ ROJAS</a:t>
              </a:r>
            </a:p>
          </p:txBody>
        </p:sp>
        <p:sp>
          <p:nvSpPr>
            <p:cNvPr id="67595" name="Text Box 5"/>
            <p:cNvSpPr txBox="1">
              <a:spLocks noChangeArrowheads="1"/>
            </p:cNvSpPr>
            <p:nvPr/>
          </p:nvSpPr>
          <p:spPr bwMode="auto">
            <a:xfrm>
              <a:off x="2071807" y="616460"/>
              <a:ext cx="5144750" cy="586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1205, Costa Chica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Oriente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grocz1205@inea.gob.mx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6963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69636" name="Text Box 8"/>
          <p:cNvSpPr txBox="1">
            <a:spLocks noChangeArrowheads="1"/>
          </p:cNvSpPr>
          <p:nvPr/>
        </p:nvSpPr>
        <p:spPr bwMode="auto">
          <a:xfrm>
            <a:off x="666555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84213" y="1436688"/>
            <a:ext cx="1487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603250" y="2176463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716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11175" y="1249363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23875" y="2533650"/>
            <a:ext cx="8266113" cy="364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72358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71689" name="11 Grupo"/>
          <p:cNvGrpSpPr>
            <a:grpSpLocks/>
          </p:cNvGrpSpPr>
          <p:nvPr/>
        </p:nvGrpSpPr>
        <p:grpSpPr bwMode="auto">
          <a:xfrm>
            <a:off x="1695450" y="377825"/>
            <a:ext cx="5701923" cy="945927"/>
            <a:chOff x="1694511" y="377364"/>
            <a:chExt cx="5703258" cy="946508"/>
          </a:xfrm>
        </p:grpSpPr>
        <p:sp>
          <p:nvSpPr>
            <p:cNvPr id="71690" name="Text Box 1"/>
            <p:cNvSpPr txBox="1">
              <a:spLocks noChangeArrowheads="1"/>
            </p:cNvSpPr>
            <p:nvPr/>
          </p:nvSpPr>
          <p:spPr bwMode="auto">
            <a:xfrm>
              <a:off x="1694511" y="377364"/>
              <a:ext cx="5703258" cy="464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</a:t>
              </a:r>
              <a:r>
                <a:rPr lang="es-MX" altLang="es-MX" sz="2400" b="1" dirty="0" smtClean="0">
                  <a:solidFill>
                    <a:srgbClr val="0033CC"/>
                  </a:solidFill>
                </a:rPr>
                <a:t>JOSÉ </a:t>
              </a:r>
              <a:r>
                <a:rPr lang="es-MX" altLang="es-MX" sz="2400" b="1" dirty="0">
                  <a:solidFill>
                    <a:srgbClr val="0033CC"/>
                  </a:solidFill>
                </a:rPr>
                <a:t>ELEAZAR RADILLA VALLE</a:t>
              </a:r>
            </a:p>
          </p:txBody>
        </p:sp>
        <p:sp>
          <p:nvSpPr>
            <p:cNvPr id="71691" name="Text Box 5"/>
            <p:cNvSpPr txBox="1">
              <a:spLocks noChangeArrowheads="1"/>
            </p:cNvSpPr>
            <p:nvPr/>
          </p:nvSpPr>
          <p:spPr bwMode="auto">
            <a:xfrm>
              <a:off x="1915199" y="736554"/>
              <a:ext cx="4696977" cy="587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1206, Acapulco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Litoral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grocz1206@inea.gob.mx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73732" name="Text Box 8"/>
          <p:cNvSpPr txBox="1">
            <a:spLocks noChangeArrowheads="1"/>
          </p:cNvSpPr>
          <p:nvPr/>
        </p:nvSpPr>
        <p:spPr bwMode="auto">
          <a:xfrm>
            <a:off x="592138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590550" y="1338263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3250" y="2289175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7578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3250" y="1249363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0550" y="2690813"/>
            <a:ext cx="8266113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72358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75785" name="11 Grupo"/>
          <p:cNvGrpSpPr>
            <a:grpSpLocks/>
          </p:cNvGrpSpPr>
          <p:nvPr/>
        </p:nvGrpSpPr>
        <p:grpSpPr bwMode="auto">
          <a:xfrm>
            <a:off x="1879284" y="146051"/>
            <a:ext cx="4926646" cy="894891"/>
            <a:chOff x="1799750" y="428625"/>
            <a:chExt cx="4927881" cy="894876"/>
          </a:xfrm>
        </p:grpSpPr>
        <p:sp>
          <p:nvSpPr>
            <p:cNvPr id="75786" name="Text Box 1"/>
            <p:cNvSpPr txBox="1">
              <a:spLocks noChangeArrowheads="1"/>
            </p:cNvSpPr>
            <p:nvPr/>
          </p:nvSpPr>
          <p:spPr bwMode="auto">
            <a:xfrm>
              <a:off x="2087538" y="428625"/>
              <a:ext cx="4401195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>
                  <a:solidFill>
                    <a:srgbClr val="0033CC"/>
                  </a:solidFill>
                </a:rPr>
                <a:t>LIC. RAÚL CASTRO JUÁREZ</a:t>
              </a:r>
            </a:p>
          </p:txBody>
        </p:sp>
        <p:sp>
          <p:nvSpPr>
            <p:cNvPr id="75787" name="Text Box 5"/>
            <p:cNvSpPr txBox="1">
              <a:spLocks noChangeArrowheads="1"/>
            </p:cNvSpPr>
            <p:nvPr/>
          </p:nvSpPr>
          <p:spPr bwMode="auto">
            <a:xfrm>
              <a:off x="1799750" y="736554"/>
              <a:ext cx="4927881" cy="58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1207, Costa Grande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Sur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grocz1207@inea.go</a:t>
              </a:r>
              <a:r>
                <a:rPr lang="es-MX" altLang="es-MX" sz="1400" dirty="0" smtClean="0">
                  <a:solidFill>
                    <a:schemeClr val="tx1"/>
                  </a:solidFill>
                </a:rPr>
                <a:t>b.mx</a:t>
              </a:r>
              <a:endParaRPr lang="es-MX" altLang="es-MX" sz="1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7827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77828" name="Text Box 8"/>
          <p:cNvSpPr txBox="1">
            <a:spLocks noChangeArrowheads="1"/>
          </p:cNvSpPr>
          <p:nvPr/>
        </p:nvSpPr>
        <p:spPr bwMode="auto">
          <a:xfrm>
            <a:off x="592138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650304" y="1295704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03250" y="2314575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79876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55625" y="1295704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74675" y="2682875"/>
            <a:ext cx="8266113" cy="364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79880" name="Text Box 9"/>
          <p:cNvSpPr txBox="1">
            <a:spLocks noChangeArrowheads="1"/>
          </p:cNvSpPr>
          <p:nvPr/>
        </p:nvSpPr>
        <p:spPr bwMode="auto">
          <a:xfrm>
            <a:off x="7380288" y="115888"/>
            <a:ext cx="1296987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79881" name="11 Grupo"/>
          <p:cNvGrpSpPr>
            <a:grpSpLocks/>
          </p:cNvGrpSpPr>
          <p:nvPr/>
        </p:nvGrpSpPr>
        <p:grpSpPr bwMode="auto">
          <a:xfrm>
            <a:off x="1643857" y="182563"/>
            <a:ext cx="5834062" cy="894891"/>
            <a:chOff x="1427989" y="428625"/>
            <a:chExt cx="5833260" cy="894876"/>
          </a:xfrm>
        </p:grpSpPr>
        <p:sp>
          <p:nvSpPr>
            <p:cNvPr id="79882" name="Text Box 1"/>
            <p:cNvSpPr txBox="1">
              <a:spLocks noChangeArrowheads="1"/>
            </p:cNvSpPr>
            <p:nvPr/>
          </p:nvSpPr>
          <p:spPr bwMode="auto">
            <a:xfrm>
              <a:off x="1427989" y="428625"/>
              <a:ext cx="5833260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PROFR. LEONEL RAMÍREZ MARTÍNEZ</a:t>
              </a:r>
            </a:p>
          </p:txBody>
        </p:sp>
        <p:sp>
          <p:nvSpPr>
            <p:cNvPr id="79883" name="Text Box 5"/>
            <p:cNvSpPr txBox="1">
              <a:spLocks noChangeArrowheads="1"/>
            </p:cNvSpPr>
            <p:nvPr/>
          </p:nvSpPr>
          <p:spPr bwMode="auto">
            <a:xfrm>
              <a:off x="1698127" y="736554"/>
              <a:ext cx="5131126" cy="586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1208, Costa Grande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Norte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grocz1208@inea.gob.mx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192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558229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592138" y="836712"/>
            <a:ext cx="8266113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VI.- Someter a la aprobación de la H. Junta de Gobierno el Programa Operativo Anual y el Proyecto de Presupuesto Anual de Ingresos  y Egresos del Instituto;</a:t>
            </a:r>
          </a:p>
          <a:p>
            <a:pPr algn="just" eaLnBrk="1" hangingPunct="1"/>
            <a:endParaRPr lang="es-ES_tradnl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 VII.- Presentar en cada una de las sesiones ordinarias de la H. Junta de Gobierno los informes sobre las actividades del Instituto;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VIII.- Proponer a la H. Junta de Gobierno el establecimiento de Coordinaciones Regionales, de Zona, así como las unidades técnicas y administrativas centrales que las necesidades del servicio requieran;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IX.-  Ejercer el presupuesto anual de egresos del Instituto, de conformidad con los ordenamientos y disposiciones legales aplicables;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X.-  Proporcionar a la Contraloría General del Estado y al Comisario Público, las facilidades y apoyo técnico y administrativo que requieran para el buen desempeño de sus funciones; 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XI.-  Levantar un inventario de los bienes que constituyan el patrimonio del Organismo y actualizarlo permanentemente;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XII.- Formular el Reglamento Interior, Manual General de Organización, los Manuales de Procedimientos, de Servicios y demás instrumentos de apoyo administrativo necesarios para el funcionamiento del Instituto, los cuales deberán mantenerse permanentemente actualizados y someterlos a la aprobación a la H. Junta de Gobierno;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XIII.- Nombrar, remover y contratar al personal técnico y administrativo, que de acuerdo a la estructura orgánica se requiera para que el Instituto, cumpla con sus funciones; 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XIV.- Manejar las relaciones laborales del Instituto;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XV.- Cumplir los acuerdos de la H. Junta de Gobierno e informarle periódicamente de los avances y resultados obtenidos;</a:t>
            </a:r>
          </a:p>
          <a:p>
            <a:pPr algn="just" eaLnBrk="1" hangingPunct="1"/>
            <a:endParaRPr lang="es-MX" altLang="es-MX" sz="110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>
                <a:solidFill>
                  <a:srgbClr val="000000"/>
                </a:solidFill>
              </a:rPr>
              <a:t>XVI.- Celebrar y suscribir toda clase de actos, convenios y contratos de acuerdo con los lineamientos que determine la  H. Junta de Gobierno;</a:t>
            </a:r>
            <a:endParaRPr lang="es-MX" altLang="es-MX" sz="1100">
              <a:solidFill>
                <a:srgbClr val="000000"/>
              </a:solidFill>
            </a:endParaRPr>
          </a:p>
        </p:txBody>
      </p:sp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659683" y="1355472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603250" y="26368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397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37110" y="1353343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2924175"/>
            <a:ext cx="8266112" cy="364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83976" name="Text Box 9"/>
          <p:cNvSpPr txBox="1">
            <a:spLocks noChangeArrowheads="1"/>
          </p:cNvSpPr>
          <p:nvPr/>
        </p:nvSpPr>
        <p:spPr bwMode="auto">
          <a:xfrm>
            <a:off x="72358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83977" name="11 Grupo"/>
          <p:cNvGrpSpPr>
            <a:grpSpLocks/>
          </p:cNvGrpSpPr>
          <p:nvPr/>
        </p:nvGrpSpPr>
        <p:grpSpPr bwMode="auto">
          <a:xfrm>
            <a:off x="1389063" y="428625"/>
            <a:ext cx="5846762" cy="944111"/>
            <a:chOff x="1388479" y="428625"/>
            <a:chExt cx="5848592" cy="944134"/>
          </a:xfrm>
        </p:grpSpPr>
        <p:sp>
          <p:nvSpPr>
            <p:cNvPr id="83978" name="Text Box 1"/>
            <p:cNvSpPr txBox="1">
              <a:spLocks noChangeArrowheads="1"/>
            </p:cNvSpPr>
            <p:nvPr/>
          </p:nvSpPr>
          <p:spPr bwMode="auto">
            <a:xfrm>
              <a:off x="1388479" y="428625"/>
              <a:ext cx="5848592" cy="46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sz="2400" b="1">
                  <a:solidFill>
                    <a:srgbClr val="0033CC"/>
                  </a:solidFill>
                </a:rPr>
                <a:t>PROFR. SALVADOR ZAMORA VALLE </a:t>
              </a:r>
            </a:p>
          </p:txBody>
        </p:sp>
        <p:sp>
          <p:nvSpPr>
            <p:cNvPr id="83979" name="Text Box 5"/>
            <p:cNvSpPr txBox="1">
              <a:spLocks noChangeArrowheads="1"/>
            </p:cNvSpPr>
            <p:nvPr/>
          </p:nvSpPr>
          <p:spPr bwMode="auto">
            <a:xfrm>
              <a:off x="1985896" y="785788"/>
              <a:ext cx="4492036" cy="586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1209, Montaña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Baja</a:t>
              </a:r>
              <a:endParaRPr lang="es-MX" altLang="es-MX" dirty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grocz1209@inea.gob.mx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601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86020" name="Text Box 8"/>
          <p:cNvSpPr txBox="1">
            <a:spLocks noChangeArrowheads="1"/>
          </p:cNvSpPr>
          <p:nvPr/>
        </p:nvSpPr>
        <p:spPr bwMode="auto">
          <a:xfrm>
            <a:off x="521311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59555" y="1239601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03250" y="22685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8068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88069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495672" y="1311275"/>
            <a:ext cx="8074025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44513" y="2636838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7504199" y="15876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88073" name="11 Grupo"/>
          <p:cNvGrpSpPr>
            <a:grpSpLocks/>
          </p:cNvGrpSpPr>
          <p:nvPr/>
        </p:nvGrpSpPr>
        <p:grpSpPr bwMode="auto">
          <a:xfrm>
            <a:off x="1463636" y="6113"/>
            <a:ext cx="6157913" cy="939085"/>
            <a:chOff x="1184666" y="384674"/>
            <a:chExt cx="6158064" cy="938423"/>
          </a:xfrm>
        </p:grpSpPr>
        <p:sp>
          <p:nvSpPr>
            <p:cNvPr id="88074" name="Text Box 1"/>
            <p:cNvSpPr txBox="1">
              <a:spLocks noChangeArrowheads="1"/>
            </p:cNvSpPr>
            <p:nvPr/>
          </p:nvSpPr>
          <p:spPr bwMode="auto">
            <a:xfrm>
              <a:off x="1184666" y="384674"/>
              <a:ext cx="6158064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PROFR. EMMANUEL GARIBO PIMENTEL</a:t>
              </a:r>
            </a:p>
          </p:txBody>
        </p:sp>
        <p:sp>
          <p:nvSpPr>
            <p:cNvPr id="88075" name="Text Box 5"/>
            <p:cNvSpPr txBox="1">
              <a:spLocks noChangeArrowheads="1"/>
            </p:cNvSpPr>
            <p:nvPr/>
          </p:nvSpPr>
          <p:spPr bwMode="auto">
            <a:xfrm>
              <a:off x="1550240" y="736554"/>
              <a:ext cx="5426916" cy="58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1210, Costa Chica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Occidente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grocz1210@inea.gob.mx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608286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63606" y="1326153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03250" y="2314575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9216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216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00063" y="1236164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00063" y="2657475"/>
            <a:ext cx="8266112" cy="364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92168" name="Text Box 9"/>
          <p:cNvSpPr txBox="1">
            <a:spLocks noChangeArrowheads="1"/>
          </p:cNvSpPr>
          <p:nvPr/>
        </p:nvSpPr>
        <p:spPr bwMode="auto">
          <a:xfrm>
            <a:off x="7508875" y="55563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92169" name="11 Grupo"/>
          <p:cNvGrpSpPr>
            <a:grpSpLocks/>
          </p:cNvGrpSpPr>
          <p:nvPr/>
        </p:nvGrpSpPr>
        <p:grpSpPr bwMode="auto">
          <a:xfrm>
            <a:off x="1761331" y="162720"/>
            <a:ext cx="5435600" cy="939085"/>
            <a:chOff x="1688015" y="384674"/>
            <a:chExt cx="5435556" cy="938423"/>
          </a:xfrm>
        </p:grpSpPr>
        <p:sp>
          <p:nvSpPr>
            <p:cNvPr id="92170" name="Text Box 1"/>
            <p:cNvSpPr txBox="1">
              <a:spLocks noChangeArrowheads="1"/>
            </p:cNvSpPr>
            <p:nvPr/>
          </p:nvSpPr>
          <p:spPr bwMode="auto">
            <a:xfrm>
              <a:off x="1688015" y="384674"/>
              <a:ext cx="5435556" cy="46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CARLOS FLORES NAVARRETE</a:t>
              </a:r>
            </a:p>
          </p:txBody>
        </p:sp>
        <p:sp>
          <p:nvSpPr>
            <p:cNvPr id="92171" name="Text Box 5"/>
            <p:cNvSpPr txBox="1">
              <a:spLocks noChangeArrowheads="1"/>
            </p:cNvSpPr>
            <p:nvPr/>
          </p:nvSpPr>
          <p:spPr bwMode="auto">
            <a:xfrm>
              <a:off x="1853805" y="736554"/>
              <a:ext cx="4819783" cy="586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1211, Acapulco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Llanura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grocz1211@inea.gob.mx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9421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94212" name="Text Box 8"/>
          <p:cNvSpPr txBox="1">
            <a:spLocks noChangeArrowheads="1"/>
          </p:cNvSpPr>
          <p:nvPr/>
        </p:nvSpPr>
        <p:spPr bwMode="auto">
          <a:xfrm>
            <a:off x="592138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58" name="11 Grupo"/>
          <p:cNvGrpSpPr>
            <a:grpSpLocks/>
          </p:cNvGrpSpPr>
          <p:nvPr/>
        </p:nvGrpSpPr>
        <p:grpSpPr bwMode="auto">
          <a:xfrm>
            <a:off x="1454840" y="230079"/>
            <a:ext cx="5846762" cy="944137"/>
            <a:chOff x="1500634" y="357146"/>
            <a:chExt cx="5735824" cy="944198"/>
          </a:xfrm>
        </p:grpSpPr>
        <p:sp>
          <p:nvSpPr>
            <p:cNvPr id="96264" name="Text Box 1"/>
            <p:cNvSpPr txBox="1">
              <a:spLocks noChangeArrowheads="1"/>
            </p:cNvSpPr>
            <p:nvPr/>
          </p:nvSpPr>
          <p:spPr bwMode="auto">
            <a:xfrm>
              <a:off x="1500634" y="357146"/>
              <a:ext cx="5735824" cy="4637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sz="2400" b="1">
                  <a:solidFill>
                    <a:srgbClr val="0033CC"/>
                  </a:solidFill>
                </a:rPr>
                <a:t>LIC. YURIDIA OROPEZA CANTÚ</a:t>
              </a:r>
            </a:p>
          </p:txBody>
        </p:sp>
        <p:sp>
          <p:nvSpPr>
            <p:cNvPr id="96265" name="Text Box 5"/>
            <p:cNvSpPr txBox="1">
              <a:spLocks noChangeArrowheads="1"/>
            </p:cNvSpPr>
            <p:nvPr/>
          </p:nvSpPr>
          <p:spPr bwMode="auto">
            <a:xfrm>
              <a:off x="1868151" y="714349"/>
              <a:ext cx="4757870" cy="586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 de Zona 1213, </a:t>
              </a:r>
              <a:r>
                <a:rPr lang="es-MX" altLang="es-MX" dirty="0" err="1" smtClean="0">
                  <a:solidFill>
                    <a:srgbClr val="000000"/>
                  </a:solidFill>
                </a:rPr>
                <a:t>Me’phaa</a:t>
              </a:r>
              <a:endParaRPr lang="es-MX" altLang="es-MX" dirty="0" smtClean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grocz1213@inea.gob.mx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592138" y="1287390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67544" y="1238752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96261" name="Text Box 3"/>
          <p:cNvSpPr txBox="1">
            <a:spLocks noChangeArrowheads="1"/>
          </p:cNvSpPr>
          <p:nvPr/>
        </p:nvSpPr>
        <p:spPr bwMode="auto">
          <a:xfrm>
            <a:off x="592138" y="231298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92138" y="2684463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74517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8"/>
          <p:cNvSpPr txBox="1">
            <a:spLocks noChangeArrowheads="1"/>
          </p:cNvSpPr>
          <p:nvPr/>
        </p:nvSpPr>
        <p:spPr bwMode="auto">
          <a:xfrm>
            <a:off x="611560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11 Grupo"/>
          <p:cNvGrpSpPr>
            <a:grpSpLocks/>
          </p:cNvGrpSpPr>
          <p:nvPr/>
        </p:nvGrpSpPr>
        <p:grpSpPr bwMode="auto">
          <a:xfrm>
            <a:off x="1388269" y="46037"/>
            <a:ext cx="6808787" cy="966352"/>
            <a:chOff x="1249010" y="357145"/>
            <a:chExt cx="6808787" cy="966388"/>
          </a:xfrm>
        </p:grpSpPr>
        <p:sp>
          <p:nvSpPr>
            <p:cNvPr id="98312" name="Text Box 1"/>
            <p:cNvSpPr txBox="1">
              <a:spLocks noChangeArrowheads="1"/>
            </p:cNvSpPr>
            <p:nvPr/>
          </p:nvSpPr>
          <p:spPr bwMode="auto">
            <a:xfrm>
              <a:off x="1249010" y="357145"/>
              <a:ext cx="6808787" cy="463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SARA PATRICIA NAVARRO HERNÁNDEZ</a:t>
              </a:r>
            </a:p>
          </p:txBody>
        </p:sp>
        <p:sp>
          <p:nvSpPr>
            <p:cNvPr id="98313" name="Text Box 5"/>
            <p:cNvSpPr txBox="1">
              <a:spLocks noChangeArrowheads="1"/>
            </p:cNvSpPr>
            <p:nvPr/>
          </p:nvSpPr>
          <p:spPr bwMode="auto">
            <a:xfrm>
              <a:off x="1815011" y="736554"/>
              <a:ext cx="4829552" cy="586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Coordinadora de Zona 1214, </a:t>
              </a:r>
              <a:r>
                <a:rPr lang="es-MX" altLang="es-MX" dirty="0" err="1">
                  <a:solidFill>
                    <a:srgbClr val="000000"/>
                  </a:solidFill>
                </a:rPr>
                <a:t>Túun</a:t>
              </a:r>
              <a:r>
                <a:rPr lang="es-MX" altLang="es-MX" dirty="0">
                  <a:solidFill>
                    <a:srgbClr val="000000"/>
                  </a:solidFill>
                </a:rPr>
                <a:t> </a:t>
              </a:r>
              <a:r>
                <a:rPr lang="es-MX" altLang="es-MX" dirty="0" err="1" smtClean="0">
                  <a:solidFill>
                    <a:srgbClr val="000000"/>
                  </a:solidFill>
                </a:rPr>
                <a:t>Ísávi</a:t>
              </a:r>
              <a:endParaRPr lang="es-MX" altLang="es-MX" dirty="0" smtClean="0">
                <a:solidFill>
                  <a:srgbClr val="000000"/>
                </a:solidFill>
              </a:endParaRP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grocz1214@inea.gob.mx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92138" y="1219200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644525" y="1406525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98309" name="Text Box 3"/>
          <p:cNvSpPr txBox="1">
            <a:spLocks noChangeArrowheads="1"/>
          </p:cNvSpPr>
          <p:nvPr/>
        </p:nvSpPr>
        <p:spPr bwMode="auto">
          <a:xfrm>
            <a:off x="603250" y="21463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27063" y="2536825"/>
            <a:ext cx="8266112" cy="3649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98311" name="Text Box 9"/>
          <p:cNvSpPr txBox="1">
            <a:spLocks noChangeArrowheads="1"/>
          </p:cNvSpPr>
          <p:nvPr/>
        </p:nvSpPr>
        <p:spPr bwMode="auto">
          <a:xfrm>
            <a:off x="7993120" y="0"/>
            <a:ext cx="1225550" cy="1479550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8"/>
          <p:cNvSpPr txBox="1">
            <a:spLocks noChangeArrowheads="1"/>
          </p:cNvSpPr>
          <p:nvPr/>
        </p:nvSpPr>
        <p:spPr bwMode="auto">
          <a:xfrm>
            <a:off x="611560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500063" y="980728"/>
            <a:ext cx="8266112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XVII.- Supervisar y vigilar la debida observancia del presente ordenamiento y demás disposiciones que rijan al Instituto; </a:t>
            </a:r>
          </a:p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XVIII.- Proponer a la H. Junta de Gobierno el nombramiento o remoción de los dos primeros niveles jerárquicos  de Servidores Públicos del Instituto;</a:t>
            </a:r>
          </a:p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XIX.- Implementar las medidas necesarias para el buen funcionamiento del Instituto, y</a:t>
            </a:r>
          </a:p>
          <a:p>
            <a:pPr algn="just" eaLnBrk="1" hangingPunct="1"/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XX.- Las demás que le confieran el Decreto de Creación, el Reglamento Interior y otros ordenamientos jurídicos aplicables o  la H. Junta de Gobierno.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31750" y="87779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11 Grupo"/>
          <p:cNvGrpSpPr>
            <a:grpSpLocks/>
          </p:cNvGrpSpPr>
          <p:nvPr/>
        </p:nvGrpSpPr>
        <p:grpSpPr bwMode="auto">
          <a:xfrm>
            <a:off x="1835150" y="355600"/>
            <a:ext cx="4998397" cy="963564"/>
            <a:chOff x="1214921" y="357167"/>
            <a:chExt cx="4998168" cy="964628"/>
          </a:xfrm>
        </p:grpSpPr>
        <p:sp>
          <p:nvSpPr>
            <p:cNvPr id="100360" name="Text Box 1"/>
            <p:cNvSpPr txBox="1">
              <a:spLocks noChangeArrowheads="1"/>
            </p:cNvSpPr>
            <p:nvPr/>
          </p:nvSpPr>
          <p:spPr bwMode="auto">
            <a:xfrm>
              <a:off x="1214921" y="357167"/>
              <a:ext cx="4998168" cy="464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LIC. </a:t>
              </a:r>
              <a:r>
                <a:rPr lang="es-MX" altLang="es-MX" sz="2400" b="1" dirty="0" smtClean="0">
                  <a:solidFill>
                    <a:srgbClr val="0033CC"/>
                  </a:solidFill>
                </a:rPr>
                <a:t>EDGAR CHAVEZ LAURIANO</a:t>
              </a:r>
              <a:endParaRPr lang="es-MX" altLang="es-MX" sz="2400" b="1" dirty="0">
                <a:solidFill>
                  <a:srgbClr val="0033CC"/>
                </a:solidFill>
              </a:endParaRPr>
            </a:p>
          </p:txBody>
        </p:sp>
        <p:sp>
          <p:nvSpPr>
            <p:cNvPr id="100361" name="Text Box 5"/>
            <p:cNvSpPr txBox="1">
              <a:spLocks noChangeArrowheads="1"/>
            </p:cNvSpPr>
            <p:nvPr/>
          </p:nvSpPr>
          <p:spPr bwMode="auto">
            <a:xfrm>
              <a:off x="1455856" y="734190"/>
              <a:ext cx="4528894" cy="587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dirty="0">
                  <a:solidFill>
                    <a:srgbClr val="000000"/>
                  </a:solidFill>
                </a:rPr>
                <a:t>Coordinadora de Zona 1215, </a:t>
              </a:r>
              <a:r>
                <a:rPr lang="es-MX" altLang="es-MX" dirty="0" smtClean="0">
                  <a:solidFill>
                    <a:srgbClr val="000000"/>
                  </a:solidFill>
                </a:rPr>
                <a:t>Chilpancingo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</a:rPr>
                <a:t>Correo electrónico: grocz1215@inea.gob.mx</a:t>
              </a:r>
              <a:endParaRPr lang="es-MX" altLang="es-MX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100355" name="Text Box 2"/>
          <p:cNvSpPr txBox="1">
            <a:spLocks noChangeArrowheads="1"/>
          </p:cNvSpPr>
          <p:nvPr/>
        </p:nvSpPr>
        <p:spPr bwMode="auto">
          <a:xfrm>
            <a:off x="644525" y="1430338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1175" y="1243013"/>
            <a:ext cx="8121650" cy="1111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promover, organizar y coordinar servicios de educación básica para jóvenes y adultos en el ámbito territorial de su competencia.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100357" name="Text Box 3"/>
          <p:cNvSpPr txBox="1">
            <a:spLocks noChangeArrowheads="1"/>
          </p:cNvSpPr>
          <p:nvPr/>
        </p:nvSpPr>
        <p:spPr bwMode="auto">
          <a:xfrm>
            <a:off x="603250" y="2268538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01663" y="2636838"/>
            <a:ext cx="8266112" cy="3649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Planear, organizar, coordinar y supervisar los servicios del programa de educación básica, y proyectos estratégicos de acuerdo a la normativa vigente, en su zona de atención.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el  Programa Anual de Actividades de la Coordinación  de Zona, así como ejecutarlo.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socioeconómicos, con la finalidad de conocer las características, necesidades e inquietudes de la población en atención, así como determinar las zonas económicas y su actividad productiva. 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Elaborar, en el ámbito de su competencia, diagnósticos educativos y lingüísticos para conocer el nivel educativo de la población, así como su variante dialectal, en el caso de la atención a grupos étnicos; de acuerdo a las normas establecidas.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Implantar los sistemas de seguimiento operativo, evaluación e información, así como vigilar los procesos de evaluación del aprendizaje y acreditación;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Coordinar, con el Departamento de Servicios Educativos, la formación de los técnicos docentes,  y personal operativo, así como sistematizar la practica educativa.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/>
              <a:t>Promover y gestionar, con apego a la normatividad, la suscripción de acuerdos y convenios de colaboración con las instituciones públicas, privadas y sociales localizadas en el ámbito de su jurisdicción.</a:t>
            </a:r>
            <a:endParaRPr lang="es-MX" sz="1100" dirty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ES_tradnl" sz="1100" dirty="0"/>
              <a:t> </a:t>
            </a:r>
            <a:endParaRPr lang="es-MX" sz="1100" dirty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/>
          </a:p>
        </p:txBody>
      </p:sp>
      <p:sp>
        <p:nvSpPr>
          <p:cNvPr id="100359" name="Text Box 9"/>
          <p:cNvSpPr txBox="1">
            <a:spLocks noChangeArrowheads="1"/>
          </p:cNvSpPr>
          <p:nvPr/>
        </p:nvSpPr>
        <p:spPr bwMode="auto">
          <a:xfrm>
            <a:off x="7570788" y="149225"/>
            <a:ext cx="1296987" cy="1465263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pic>
        <p:nvPicPr>
          <p:cNvPr id="10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8"/>
          <p:cNvSpPr txBox="1">
            <a:spLocks noChangeArrowheads="1"/>
          </p:cNvSpPr>
          <p:nvPr/>
        </p:nvSpPr>
        <p:spPr bwMode="auto">
          <a:xfrm>
            <a:off x="611560" y="980728"/>
            <a:ext cx="8266112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VI.- Propiciar, que los empleadores, Comisarios Ejidales y de Bienes Comunales, Sindicatos, Asociaciones y Organizaciones, establezcan Puntos de Encuentro, Plazas Comunitarias y Círculos de Estudio, de educación básica para jóvenes y adultos, y den facilidades a sus trabajadores y miembros para integrarse a los servicios educativos que ofrece 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VII.- Difundir e informar, en el ámbito de su competencia, el avance y logros de los programas educativos que ofrece el Instituto.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VIII.- Apoyar a la Dirección General en proyectos de investigación que permitan reforzar la operación de los programas del Instituto;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IX.- Evaluar con el Coordinador Regional, periódica y sistemáticamente, el cumplimiento de metas y proponer acciones correctivas para mejorar la prestación del servicio educativo.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X.- Planear, coordinar y distribuir material didáctico a los adultos que propicie su atención oportuna de acuerdo a la normatividad establecida.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XI.- Vigilar y apoyar el cumplimiento de las metas de los servicios educativos que se establezcan en las  </a:t>
            </a:r>
            <a:r>
              <a:rPr lang="es-ES_tradnl" altLang="es-MX" sz="1100" dirty="0" err="1">
                <a:solidFill>
                  <a:srgbClr val="000000"/>
                </a:solidFill>
              </a:rPr>
              <a:t>microregiones</a:t>
            </a:r>
            <a:r>
              <a:rPr lang="es-ES_tradnl" altLang="es-MX" sz="1100" dirty="0">
                <a:solidFill>
                  <a:srgbClr val="000000"/>
                </a:solidFill>
              </a:rPr>
              <a:t> de su ámbito territorial.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XII.- Las demás funciones que, le asigne el Director General o que acuerde con la Coordinación Regional.</a:t>
            </a:r>
            <a:endParaRPr lang="es-MX" altLang="es-MX" sz="1100" dirty="0">
              <a:solidFill>
                <a:srgbClr val="000000"/>
              </a:solidFill>
            </a:endParaRPr>
          </a:p>
          <a:p>
            <a:pPr algn="just" eaLnBrk="1" hangingPunct="1"/>
            <a:r>
              <a:rPr lang="es-ES_tradnl" altLang="es-MX" sz="1100" dirty="0">
                <a:solidFill>
                  <a:srgbClr val="000000"/>
                </a:solidFill>
              </a:rPr>
              <a:t> </a:t>
            </a:r>
            <a:endParaRPr lang="es-MX" altLang="es-MX" sz="110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452563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 dirty="0">
                <a:solidFill>
                  <a:srgbClr val="000000"/>
                </a:solidFill>
              </a:rPr>
              <a:t>Regresar a la diapositiva principal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44525" y="1714500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03250" y="36449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4340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3298825" y="836613"/>
            <a:ext cx="2089150" cy="555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dirty="0" smtClean="0">
                <a:solidFill>
                  <a:srgbClr val="000000"/>
                </a:solidFill>
              </a:rPr>
              <a:t>Comisario Público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1200" dirty="0" smtClean="0">
                <a:solidFill>
                  <a:schemeClr val="tx1"/>
                </a:solidFill>
                <a:latin typeface="Arial Narrow" pitchFamily="34" charset="0"/>
              </a:rPr>
              <a:t>Correo electrónico:</a:t>
            </a:r>
            <a:r>
              <a:rPr lang="es-MX" sz="1200" dirty="0" smtClean="0">
                <a:solidFill>
                  <a:schemeClr val="accent2"/>
                </a:solidFill>
                <a:latin typeface="Arial Narrow" pitchFamily="34" charset="0"/>
              </a:rPr>
              <a:t> </a:t>
            </a:r>
            <a:endParaRPr lang="es-ES" sz="1200" u="sng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72358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78050" y="404813"/>
            <a:ext cx="4191000" cy="70802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s-MX" sz="2000" b="1" dirty="0">
                <a:solidFill>
                  <a:srgbClr val="0F02BE"/>
                </a:solidFill>
              </a:rPr>
              <a:t>LIC. JOSÉ ENRIQUE PÉREZ FRANCO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690562" y="1350964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dirty="0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603250" y="26543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1638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287588" y="722313"/>
            <a:ext cx="4584630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b="1" dirty="0">
                <a:solidFill>
                  <a:srgbClr val="000000"/>
                </a:solidFill>
              </a:rPr>
              <a:t>Encargado de la Unidad de Calidad en</a:t>
            </a:r>
          </a:p>
          <a:p>
            <a:pPr eaLnBrk="1" hangingPunct="1"/>
            <a:r>
              <a:rPr lang="es-MX" altLang="es-MX" b="1" dirty="0">
                <a:solidFill>
                  <a:srgbClr val="000000"/>
                </a:solidFill>
              </a:rPr>
              <a:t>Inscripción, Acreditación y Certificación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2725" y="1319010"/>
            <a:ext cx="8121650" cy="1447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Operar el Proyecto CIAC, el cual tiene como objetivo garantizar el cumplimiento de la normatividad en los procesos de Inscripción, Acreditación y Certificación de la Educación Básica para Adultos en el Instituto Estatal, mediante la aplicación de acciones de control de calidad, así como de medidas preventivas y correctivas. Sus integrantes constituyen el Equipo Estatal de Calidad.</a:t>
            </a: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60375" y="2801938"/>
            <a:ext cx="8266113" cy="3311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Hacer acopio de la normatividad vigente en los procesos de Inscripción, Acreditación y Certificación de la Educación Básica para Adultos, y de su operación.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Recibir capacitación de la normatividad vigente por parte de los Jefes de Departamento  del Instituto Estatal. 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Recibir capacitación del Proyecto CIAC por parte de la Dirección de Planeación y Evaluación del INEA Central. 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Seleccionar verificadores, de acuerdo con los lineamientos emitidos por la Dirección de Planeación y Evaluación, con el visto bueno del Director General.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Capacitar a los verificadores en la metodología y operación del Proyecto CIAC.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Elaborar y diseñar materiales de difusión de la normatividad (trípticos, calendarios, carteles, etc.).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Formular el programa anual de trabajo de la Unidad y enviarlo al Enlace Nacional.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Elaborar y enviar el programa mensual de salidas al Enlace Nacional  (Integrante del Equipo Nacional de Calidad, Responsable de la Entidad).</a:t>
            </a:r>
          </a:p>
        </p:txBody>
      </p:sp>
      <p:sp>
        <p:nvSpPr>
          <p:cNvPr id="16394" name="Text Box 9"/>
          <p:cNvSpPr txBox="1">
            <a:spLocks noChangeArrowheads="1"/>
          </p:cNvSpPr>
          <p:nvPr/>
        </p:nvSpPr>
        <p:spPr bwMode="auto">
          <a:xfrm>
            <a:off x="7235825" y="115888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28224" y="767977"/>
            <a:ext cx="8266113" cy="4665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IX.-  Asignar a los verificadores las sedes de aplicación de exámenes y las Coordinaciones de Zona que verificarán 	mensualmente.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X.- Entregar a los verificadores la papelería y formatos requeridos para oficios de comisión, a fin de llevar a cabo la verificación y validación.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XI.- Elaborar Oficios de Comisión para las visitas de verificación-validación y hacer la comprobación respectiva respetando los lineamientos, criterios y normas establecidas para tal efecto.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XII.- Auxiliar a los verificadores en el cumplimiento de sus funciones.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XIII.- Mantener al día los expedientes de los verificadores.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XIV.- Coordinar el seguimiento de las medidas preventivas y correctivas aplicadas.</a:t>
            </a:r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XV.- integrar el informe mensual y trimestral de control de calidad y entregarlo al Director General para su aprobación (Incluye el análisis y resultados de las variables a nivel Entidad y Coordinación de Zona, con base en las gráficas o límites de control).</a:t>
            </a: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XVI.- Entregar el informe trimestral al Enlace Nacional de Calidad.</a:t>
            </a: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s-ES_tradnl" sz="1100" dirty="0" smtClean="0"/>
              <a:t>XVII.- Propiciar que el Director General convoque a reunión de CIDAP (con Jefes de Departamentos y Coordinadores de Zona), para analizar las causas de los incumplimientos a la norma; así como para determinar las medidas correctivas y preventivas a implantar para subsanar dichos incumplimientos y elaborar la minuta de trabajo correspondiente, donde se establecen responsables y tiempos de ejecución.</a:t>
            </a:r>
            <a:endParaRPr lang="es-MX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</p:txBody>
      </p:sp>
      <p:pic>
        <p:nvPicPr>
          <p:cNvPr id="5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44525" y="1714500"/>
            <a:ext cx="1487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Facultades: 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03250" y="2781300"/>
            <a:ext cx="216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Responsabilidades:</a:t>
            </a:r>
          </a:p>
        </p:txBody>
      </p:sp>
      <p:sp>
        <p:nvSpPr>
          <p:cNvPr id="20484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6927850" y="6500813"/>
            <a:ext cx="20431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 sz="900" b="1" u="sng">
                <a:solidFill>
                  <a:srgbClr val="000000"/>
                </a:solidFill>
              </a:rPr>
              <a:t>Regresar a la diapositiva principal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00063" y="1665288"/>
            <a:ext cx="1841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MX" altLang="es-MX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84213" y="1576388"/>
            <a:ext cx="8121650" cy="1279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ES_tradnl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Desarrollar una eficiente planeación de los programas educativos a corto, mediano y largo plazo, conforme a las normas establecidas a nivel nacional, así como implantar, supervisar y controlar los sistemas de presupuesto, evaluación y estadística del Instituto.</a:t>
            </a:r>
            <a:endParaRPr lang="es-MX" sz="1100" dirty="0" smtClean="0"/>
          </a:p>
          <a:p>
            <a:pPr marL="285750" indent="-285750" algn="just" eaLnBrk="1" hangingPunct="1">
              <a:buClr>
                <a:srgbClr val="000000"/>
              </a:buClr>
              <a:buSzPct val="100000"/>
              <a:buFont typeface="Times New Roman" pitchFamily="16" charset="0"/>
              <a:buAutoNum type="romanUcPeriod"/>
              <a:defRPr/>
            </a:pPr>
            <a:endParaRPr lang="es-MX" sz="1100" dirty="0" smtClean="0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592138" y="2924175"/>
            <a:ext cx="8266112" cy="3311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Aplicar y difundir la normatividad del Instituto Estatal para la Educación de Jóvenes y Adultos de Guerrero, en materia de planeación, programación, presupuestación, estadística y evaluación;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Diseñar y proponer, políticas, criterios y procedimientos específicos que se adecuen a los lineamientos nacionales y estatales, y permitan ajustarlos a las necesidades y características de la entidad y la población atendida;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Planear las acciones necesarias para brindar los servicios educativos para adultos en el Estado y vincularlas con los planes y programas de desarrollo estatal, a corto y mediano plazo.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Formular el Programa Operativo Anual del Instituto Estatal para la Educación de Jóvenes y Adultos de Guerrero;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Llevar a cabo el análisis, registro, seguimiento y control de las metas, de las modificaciones programática presupuestal y de las ministraciones autorizadas para el Instituto;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Controlar el ejercicio del presupuesto autorizado de conformidad con la normatividad vigente; 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r>
              <a:rPr lang="es-ES_tradnl" sz="1100" dirty="0" smtClean="0"/>
              <a:t> Elaborar estudios y proyectos relativos a segmentos específicos de la población adulta;</a:t>
            </a:r>
            <a:endParaRPr lang="es-MX" sz="1100" dirty="0" smtClean="0"/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+mj-lt"/>
              <a:buAutoNum type="romanUcPeriod"/>
              <a:defRPr/>
            </a:pPr>
            <a:endParaRPr lang="es-ES_tradnl" sz="1100" dirty="0" smtClean="0"/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7380312" y="130181"/>
            <a:ext cx="1296988" cy="1465262"/>
          </a:xfrm>
          <a:prstGeom prst="rect">
            <a:avLst/>
          </a:prstGeom>
          <a:noFill/>
          <a:ln w="9360">
            <a:solidFill>
              <a:srgbClr val="4F81B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Foto 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  <a:p>
            <a:pPr eaLnBrk="1" hangingPunct="1"/>
            <a:r>
              <a:rPr lang="es-MX" altLang="es-MX">
                <a:solidFill>
                  <a:srgbClr val="000000"/>
                </a:solidFill>
              </a:rPr>
              <a:t>del titular</a:t>
            </a:r>
          </a:p>
          <a:p>
            <a:pPr eaLnBrk="1" hangingPunct="1"/>
            <a:endParaRPr lang="es-MX" altLang="es-MX">
              <a:solidFill>
                <a:srgbClr val="000000"/>
              </a:solidFill>
            </a:endParaRPr>
          </a:p>
        </p:txBody>
      </p:sp>
      <p:grpSp>
        <p:nvGrpSpPr>
          <p:cNvPr id="20489" name="11 Grupo"/>
          <p:cNvGrpSpPr>
            <a:grpSpLocks/>
          </p:cNvGrpSpPr>
          <p:nvPr/>
        </p:nvGrpSpPr>
        <p:grpSpPr bwMode="auto">
          <a:xfrm>
            <a:off x="971600" y="248290"/>
            <a:ext cx="6672317" cy="1245117"/>
            <a:chOff x="970229" y="247780"/>
            <a:chExt cx="6676532" cy="1245831"/>
          </a:xfrm>
        </p:grpSpPr>
        <p:sp>
          <p:nvSpPr>
            <p:cNvPr id="20490" name="Text Box 1"/>
            <p:cNvSpPr txBox="1">
              <a:spLocks noChangeArrowheads="1"/>
            </p:cNvSpPr>
            <p:nvPr/>
          </p:nvSpPr>
          <p:spPr bwMode="auto">
            <a:xfrm>
              <a:off x="1861322" y="247780"/>
              <a:ext cx="5068908" cy="464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eaLnBrk="1" hangingPunct="1"/>
              <a:r>
                <a:rPr lang="es-MX" altLang="es-MX" sz="2400" b="1" dirty="0">
                  <a:solidFill>
                    <a:srgbClr val="0033CC"/>
                  </a:solidFill>
                </a:rPr>
                <a:t>M.C. VÍCTOR TAPIA HERNÁNDEZ</a:t>
              </a:r>
            </a:p>
          </p:txBody>
        </p:sp>
        <p:sp>
          <p:nvSpPr>
            <p:cNvPr id="20491" name="Text Box 5"/>
            <p:cNvSpPr txBox="1">
              <a:spLocks noChangeArrowheads="1"/>
            </p:cNvSpPr>
            <p:nvPr/>
          </p:nvSpPr>
          <p:spPr bwMode="auto">
            <a:xfrm>
              <a:off x="970229" y="629160"/>
              <a:ext cx="6676532" cy="864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1pPr>
              <a:lvl2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2pPr>
              <a:lvl3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3pPr>
              <a:lvl4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4pPr>
              <a:lvl5pPr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bg1"/>
                  </a:solidFill>
                  <a:latin typeface="Arial" panose="020B0604020202020204" pitchFamily="34" charset="0"/>
                  <a:ea typeface="MS Gothic" panose="020B0609070205080204" pitchFamily="49" charset="-128"/>
                </a:defRPr>
              </a:lvl9pPr>
            </a:lstStyle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Jefe del Departamento de Planeación y </a:t>
              </a:r>
            </a:p>
            <a:p>
              <a:pPr algn="ctr" eaLnBrk="1" hangingPunct="1"/>
              <a:r>
                <a:rPr lang="es-MX" altLang="es-MX" b="1" dirty="0">
                  <a:solidFill>
                    <a:srgbClr val="000000"/>
                  </a:solidFill>
                </a:rPr>
                <a:t>Seguimiento Operativo</a:t>
              </a:r>
            </a:p>
            <a:p>
              <a:pPr algn="ctr" eaLnBrk="1" hangingPunct="1"/>
              <a:r>
                <a:rPr lang="es-MX" altLang="es-MX" sz="1400" dirty="0" smtClean="0">
                  <a:solidFill>
                    <a:srgbClr val="000000"/>
                  </a:solidFill>
                  <a:latin typeface="Arial Narrow" panose="020B0606020202030204" pitchFamily="34" charset="0"/>
                </a:rPr>
                <a:t>                                          Correo </a:t>
              </a:r>
              <a:r>
                <a:rPr lang="es-MX" altLang="es-MX" sz="1400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electrónico</a:t>
              </a:r>
              <a:r>
                <a:rPr lang="es-MX" altLang="es-MX" sz="1400" b="1" dirty="0">
                  <a:solidFill>
                    <a:srgbClr val="000000"/>
                  </a:solidFill>
                  <a:latin typeface="Arial Narrow" panose="020B0606020202030204" pitchFamily="34" charset="0"/>
                </a:rPr>
                <a:t>: gro_plan@inea.gob.mx </a:t>
              </a:r>
              <a:r>
                <a:rPr lang="es-ES" altLang="es-MX" sz="1200" u="sng" dirty="0"/>
                <a:t>xadame@hotmail.com.mx</a:t>
              </a:r>
              <a:endParaRPr lang="es-MX" altLang="es-MX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0" t="27400" r="67638" b="63360"/>
          <a:stretch>
            <a:fillRect/>
          </a:stretch>
        </p:blipFill>
        <p:spPr bwMode="auto">
          <a:xfrm>
            <a:off x="-3175" y="24245"/>
            <a:ext cx="1565275" cy="73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1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a1" id="{ACAF606D-3BBC-4728-B549-6C47B293F6B5}" vid="{3B107960-01F1-4C66-A78E-B5B2FA5E1354}"/>
    </a:ext>
  </a:extLst>
</a:theme>
</file>

<file path=ppt/theme/theme4.xml><?xml version="1.0" encoding="utf-8"?>
<a:theme xmlns:a="http://schemas.openxmlformats.org/drawingml/2006/main" name="2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Tema d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Calibri"/>
        <a:ea typeface="MS Gothic"/>
        <a:cs typeface=""/>
      </a:majorFont>
      <a:minorFont>
        <a:latin typeface="Calibri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Tema d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9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Fraccion-I-Organograma-y-Funciones-IEEJAG-2014</Template>
  <TotalTime>3288</TotalTime>
  <Words>5897</Words>
  <Application>Microsoft Office PowerPoint</Application>
  <PresentationFormat>Presentación en pantalla (4:3)</PresentationFormat>
  <Paragraphs>1200</Paragraphs>
  <Slides>51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51</vt:i4>
      </vt:variant>
    </vt:vector>
  </HeadingPairs>
  <TitlesOfParts>
    <vt:vector size="66" baseType="lpstr">
      <vt:lpstr>Arial Unicode MS</vt:lpstr>
      <vt:lpstr>MS Gothic</vt:lpstr>
      <vt:lpstr>Arial</vt:lpstr>
      <vt:lpstr>Arial Narrow</vt:lpstr>
      <vt:lpstr>Calibri</vt:lpstr>
      <vt:lpstr>Calibri Light</vt:lpstr>
      <vt:lpstr>Times New Roman</vt:lpstr>
      <vt:lpstr>1_Tema de Office</vt:lpstr>
      <vt:lpstr>Tema de Office</vt:lpstr>
      <vt:lpstr>Tema1</vt:lpstr>
      <vt:lpstr>2_Tema de Office</vt:lpstr>
      <vt:lpstr>3_Tema de Office</vt:lpstr>
      <vt:lpstr>4_Tema de Office</vt:lpstr>
      <vt:lpstr>5_Tema de Office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acceso</dc:creator>
  <cp:lastModifiedBy>Usuario Invitado</cp:lastModifiedBy>
  <cp:revision>343</cp:revision>
  <cp:lastPrinted>2011-11-15T19:42:06Z</cp:lastPrinted>
  <dcterms:created xsi:type="dcterms:W3CDTF">2010-10-27T17:35:15Z</dcterms:created>
  <dcterms:modified xsi:type="dcterms:W3CDTF">2022-07-28T17:26:33Z</dcterms:modified>
</cp:coreProperties>
</file>