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7" r:id="rId4"/>
    <p:sldId id="278" r:id="rId5"/>
    <p:sldId id="257" r:id="rId6"/>
    <p:sldId id="258" r:id="rId7"/>
    <p:sldId id="275" r:id="rId8"/>
    <p:sldId id="259" r:id="rId9"/>
    <p:sldId id="270" r:id="rId10"/>
    <p:sldId id="271" r:id="rId11"/>
    <p:sldId id="260" r:id="rId12"/>
    <p:sldId id="261" r:id="rId13"/>
    <p:sldId id="262" r:id="rId14"/>
    <p:sldId id="272" r:id="rId15"/>
    <p:sldId id="263" r:id="rId16"/>
    <p:sldId id="264" r:id="rId17"/>
    <p:sldId id="265" r:id="rId18"/>
    <p:sldId id="266" r:id="rId19"/>
    <p:sldId id="267" r:id="rId20"/>
    <p:sldId id="273" r:id="rId21"/>
    <p:sldId id="276" r:id="rId22"/>
    <p:sldId id="274" r:id="rId23"/>
    <p:sldId id="268" r:id="rId24"/>
  </p:sldIdLst>
  <p:sldSz cx="9144000" cy="6858000" type="screen4x3"/>
  <p:notesSz cx="7086600" cy="93726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>
        <p:scale>
          <a:sx n="96" d="100"/>
          <a:sy n="96" d="100"/>
        </p:scale>
        <p:origin x="-1980" y="-3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20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703263"/>
            <a:ext cx="4683125" cy="35131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452938"/>
            <a:ext cx="5670550" cy="421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901113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4788" y="8901113"/>
            <a:ext cx="3070225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9BE1082D-B89F-420B-A4F3-5192F749EFB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872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A562301-7554-4C3D-8285-DAAB07D02CB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3F8726A-8263-4FBB-8C3C-FACF3A51DD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CB7C39-8449-419C-A381-67CEF8BB1E4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30D00E6-6934-403B-A394-564F9958C34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7A87DC-C5CF-4F28-8230-C6793165028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20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5A67692-37CE-4ED3-AA86-748F19364EE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BC9D0FB-0332-4299-9BC6-B6C7EBBB11E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ED6E2-5FE6-42C0-A800-E1F3AA97EC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44AA-CAD9-4D5F-9881-7EAF6C5465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ECE-609F-451A-9D43-E5C2D8B42B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4B6C-538D-4E8D-8F4A-72F2A972E0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8C4-306B-4A9D-90FB-01329EAF83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454DE-BF85-4555-A57C-8A91400D07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5B06F-EF96-436A-8D6F-D37CD9BF96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8E55-D34E-4A2A-B6CE-508E65A8DC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80B0-1E0B-4EE7-82F4-6C27CCC5B1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4D00-53EA-4F6E-969A-6E67825720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5" name="4 Imagen" descr="Un dibujo con letras&#10;&#10;Descripción generada automáticamente con confianza media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810385" cy="483870"/>
          </a:xfrm>
          <a:prstGeom prst="rect">
            <a:avLst/>
          </a:prstGeom>
        </p:spPr>
      </p:pic>
      <p:pic>
        <p:nvPicPr>
          <p:cNvPr id="6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440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B50C-761C-4E7A-BD6F-FE439DD5C4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6562-1441-48CC-A0DB-390E6D89F5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B82FF73B-A58A-4561-B297-E99D4BEBC3E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S Gothic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9.xml"/><Relationship Id="rId18" Type="http://schemas.openxmlformats.org/officeDocument/2006/relationships/image" Target="../media/image3.jpg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7.xml"/><Relationship Id="rId17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.guerrero.gob.mx/uploads/2006/02/LTSPEG248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guerrero.gob.mx/uploads/2006/02/LTSPEG2481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.guerrero.gob.mx/uploads/2006/02/LTSPEG2481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.guerrero.gob.mx/uploads/2006/02/LTSPEG248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i.guerrero.gob.mx/uploads/2006/02/LTSPEG248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i.guerrero.gob.mx/uploads/2006/02/LTSPEG248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.guerrero.gob.mx/uploads/2006/02/LTSPEG248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.guerrero.gob.mx/uploads/2006/02/LTSPEG248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.guerrero.gob.mx/uploads/2006/02/LTSPEG248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>
            <a:off x="4651945" y="1773237"/>
            <a:ext cx="0" cy="2693541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25800" y="908050"/>
            <a:ext cx="2978150" cy="361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400" b="1">
                <a:solidFill>
                  <a:srgbClr val="000000"/>
                </a:solidFill>
              </a:rPr>
              <a:t>COORDINACCIÓN GENERAL</a:t>
            </a:r>
          </a:p>
        </p:txBody>
      </p:sp>
      <p:sp>
        <p:nvSpPr>
          <p:cNvPr id="3081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2912715"/>
            <a:ext cx="172720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</a:t>
            </a:r>
            <a:r>
              <a:rPr lang="es-MX" sz="1100" b="1" dirty="0" smtClean="0">
                <a:solidFill>
                  <a:srgbClr val="000000"/>
                </a:solidFill>
              </a:rPr>
              <a:t>para el ahorro de energía 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8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68729" y="6165304"/>
            <a:ext cx="739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u="sng" dirty="0">
                <a:solidFill>
                  <a:srgbClr val="0033CC"/>
                </a:solidFill>
              </a:rPr>
              <a:t>Salir</a:t>
            </a:r>
            <a:r>
              <a:rPr lang="es-MX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86000" y="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</a:t>
            </a:r>
            <a:r>
              <a:rPr lang="es-MX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 </a:t>
            </a: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a m a</a:t>
            </a:r>
          </a:p>
        </p:txBody>
      </p:sp>
      <p:sp>
        <p:nvSpPr>
          <p:cNvPr id="3084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03950" y="1817960"/>
            <a:ext cx="232849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Delegación </a:t>
            </a:r>
            <a:r>
              <a:rPr lang="es-MX" sz="1100" b="1" dirty="0" smtClean="0">
                <a:solidFill>
                  <a:srgbClr val="000000"/>
                </a:solidFill>
              </a:rPr>
              <a:t>Administrativa, Transparencia y Genero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85" name="Text 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3573016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 </a:t>
            </a:r>
            <a:r>
              <a:rPr lang="es-MX" sz="1000" dirty="0" smtClean="0">
                <a:solidFill>
                  <a:srgbClr val="000000"/>
                </a:solidFill>
              </a:rPr>
              <a:t>Gobiernos Municipales en Materia de Energía  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259633" y="2708920"/>
            <a:ext cx="6600079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>
            <a:off x="7859712" y="2709858"/>
            <a:ext cx="0" cy="194327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>
            <a:off x="4643438" y="1268413"/>
            <a:ext cx="1587" cy="504825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38"/>
          <p:cNvSpPr txBox="1">
            <a:spLocks noChangeArrowheads="1"/>
          </p:cNvSpPr>
          <p:nvPr/>
        </p:nvSpPr>
        <p:spPr bwMode="auto">
          <a:xfrm>
            <a:off x="179512" y="6021288"/>
            <a:ext cx="1223963" cy="454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33CC"/>
                </a:solidFill>
              </a:rPr>
              <a:t>F5 Para ver la presentación</a:t>
            </a:r>
          </a:p>
        </p:txBody>
      </p:sp>
      <p:sp>
        <p:nvSpPr>
          <p:cNvPr id="3091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4466778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</a:t>
            </a:r>
            <a:r>
              <a:rPr lang="es-MX" sz="1000" dirty="0" smtClean="0">
                <a:solidFill>
                  <a:srgbClr val="000000"/>
                </a:solidFill>
              </a:rPr>
              <a:t>a la Problemática en </a:t>
            </a:r>
            <a:r>
              <a:rPr lang="es-MX" sz="1000" dirty="0">
                <a:solidFill>
                  <a:srgbClr val="000000"/>
                </a:solidFill>
              </a:rPr>
              <a:t>C</a:t>
            </a:r>
            <a:r>
              <a:rPr lang="es-MX" sz="1000" dirty="0" smtClean="0">
                <a:solidFill>
                  <a:srgbClr val="000000"/>
                </a:solidFill>
              </a:rPr>
              <a:t>onsumo Eléctrico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092" name="Text Box 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2912715"/>
            <a:ext cx="2304256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>
                <a:solidFill>
                  <a:srgbClr val="000000"/>
                </a:solidFill>
              </a:rPr>
              <a:t>Dirección General de Desarrollo Jurídico y Gubernamental</a:t>
            </a:r>
          </a:p>
        </p:txBody>
      </p:sp>
      <p:sp>
        <p:nvSpPr>
          <p:cNvPr id="3093" name="Text 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3501008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Investigación Jurídica</a:t>
            </a:r>
          </a:p>
        </p:txBody>
      </p:sp>
      <p:sp>
        <p:nvSpPr>
          <p:cNvPr id="3094" name="Text Box 1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653136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Gubernamental</a:t>
            </a:r>
          </a:p>
        </p:txBody>
      </p:sp>
      <p:sp>
        <p:nvSpPr>
          <p:cNvPr id="3095" name="Text Box 1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069333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Legislativo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259633" y="2708919"/>
            <a:ext cx="0" cy="2273896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130304" y="2060848"/>
            <a:ext cx="3073646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467544" y="1919619"/>
            <a:ext cx="2758257" cy="2637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Unidad de Informática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67544" y="5805264"/>
            <a:ext cx="8495408" cy="0"/>
          </a:xfrm>
          <a:prstGeom prst="line">
            <a:avLst/>
          </a:prstGeom>
          <a:noFill/>
          <a:ln w="38100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2987824" y="2708921"/>
            <a:ext cx="0" cy="331236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2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1907704" y="5921275"/>
            <a:ext cx="2448272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Dirección General </a:t>
            </a:r>
            <a:r>
              <a:rPr lang="es-MX" sz="1100" b="1" dirty="0">
                <a:solidFill>
                  <a:srgbClr val="000000"/>
                </a:solidFill>
              </a:rPr>
              <a:t>de Capacitación y Desarrollo Municipal</a:t>
            </a:r>
          </a:p>
        </p:txBody>
      </p:sp>
      <p:sp>
        <p:nvSpPr>
          <p:cNvPr id="39" name="Text Box 2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2912715"/>
            <a:ext cx="2664296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de Asistencia a la Planeación y al Desarrollo Comunitario</a:t>
            </a:r>
          </a:p>
        </p:txBody>
      </p:sp>
      <p:sp>
        <p:nvSpPr>
          <p:cNvPr id="40" name="Text Box 15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3726756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</a:t>
            </a:r>
            <a:endParaRPr lang="es-MX" sz="1000" dirty="0" smtClean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 smtClean="0">
                <a:solidFill>
                  <a:srgbClr val="000000"/>
                </a:solidFill>
              </a:rPr>
              <a:t>Asistencia </a:t>
            </a:r>
            <a:r>
              <a:rPr lang="es-MX" sz="1000" dirty="0">
                <a:solidFill>
                  <a:srgbClr val="000000"/>
                </a:solidFill>
              </a:rPr>
              <a:t>a la Planeación</a:t>
            </a:r>
          </a:p>
        </p:txBody>
      </p:sp>
      <p:sp>
        <p:nvSpPr>
          <p:cNvPr id="41" name="Text Box 15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358928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al Desarrollo Comunitario</a:t>
            </a:r>
          </a:p>
        </p:txBody>
      </p:sp>
      <p:sp>
        <p:nvSpPr>
          <p:cNvPr id="42" name="Text Box 15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977705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</a:t>
            </a:r>
            <a:r>
              <a:rPr lang="es-MX" sz="1000" dirty="0" smtClean="0">
                <a:solidFill>
                  <a:srgbClr val="000000"/>
                </a:solidFill>
              </a:rPr>
              <a:t>Gestión para el Desarrollo Municipal</a:t>
            </a:r>
            <a:endParaRPr lang="es-MX" sz="1000" dirty="0">
              <a:solidFill>
                <a:srgbClr val="000000"/>
              </a:solidFill>
            </a:endParaRPr>
          </a:p>
        </p:txBody>
      </p:sp>
      <p:pic>
        <p:nvPicPr>
          <p:cNvPr id="34" name="33 Imagen" descr="Interfaz de usuario gráfica&#10;&#10;Descripción generada automáticamente con confianza baja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72" y="293259"/>
            <a:ext cx="2051720" cy="355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62880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103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448539" y="621010"/>
            <a:ext cx="446498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Problemática en Consumo Eléctrico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1938111"/>
            <a:ext cx="8678863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proyectos dirigidos a la ciudadanía de los municipios del Estado que promuevan la reducción del gasto en sus hogares.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la promoción de programas de ahorro de energía y eficientar su uso a los gobiernos municipales y la ciudadanía.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la revisión de los adeudos de los usuarios domésticos.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 mejora del servicio y atención.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Instrumental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acciones para analizar los beneficios de los programas federales y de otros tipos, orientados al apoyo de la economía de los ciudadanos.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50825" y="4386209"/>
            <a:ext cx="862568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423711" y="300858"/>
            <a:ext cx="523185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Arq. Urb. </a:t>
            </a:r>
            <a:r>
              <a:rPr lang="es-MX" sz="2400" dirty="0" smtClean="0">
                <a:solidFill>
                  <a:srgbClr val="0070C0"/>
                </a:solidFill>
              </a:rPr>
              <a:t>Carolina </a:t>
            </a:r>
            <a:r>
              <a:rPr lang="es-MX" sz="2400" dirty="0" err="1" smtClean="0">
                <a:solidFill>
                  <a:srgbClr val="0070C0"/>
                </a:solidFill>
              </a:rPr>
              <a:t>Alvarez</a:t>
            </a:r>
            <a:r>
              <a:rPr lang="es-MX" sz="2400" dirty="0" smtClean="0">
                <a:solidFill>
                  <a:srgbClr val="0070C0"/>
                </a:solidFill>
              </a:rPr>
              <a:t> </a:t>
            </a:r>
            <a:r>
              <a:rPr lang="es-MX" sz="2400" dirty="0" err="1" smtClean="0">
                <a:solidFill>
                  <a:srgbClr val="0070C0"/>
                </a:solidFill>
              </a:rPr>
              <a:t>Castañon</a:t>
            </a:r>
            <a:r>
              <a:rPr lang="es-MX" sz="2400" dirty="0" smtClean="0">
                <a:solidFill>
                  <a:srgbClr val="0070C0"/>
                </a:solidFill>
              </a:rPr>
              <a:t> 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epc\Documents\Downloads\WhatsApp Image 2024-04-23 at 7.16.43 PM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8000" r="17715" b="23754"/>
          <a:stretch/>
        </p:blipFill>
        <p:spPr bwMode="auto">
          <a:xfrm>
            <a:off x="7524328" y="342210"/>
            <a:ext cx="895130" cy="120611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13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01625" y="1597154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717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865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01625" y="2027016"/>
            <a:ext cx="8567682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Proponer </a:t>
            </a:r>
            <a:r>
              <a:rPr lang="es-ES_tradnl" sz="1100" dirty="0" smtClean="0">
                <a:solidFill>
                  <a:srgbClr val="000000"/>
                </a:solidFill>
              </a:rPr>
              <a:t>al </a:t>
            </a:r>
            <a:r>
              <a:rPr lang="es-ES_tradnl" sz="1100" dirty="0">
                <a:solidFill>
                  <a:srgbClr val="000000"/>
                </a:solidFill>
              </a:rPr>
              <a:t>Coordinador General </a:t>
            </a:r>
            <a:r>
              <a:rPr lang="es-ES_tradnl" sz="1100" dirty="0" smtClean="0">
                <a:solidFill>
                  <a:srgbClr val="000000"/>
                </a:solidFill>
              </a:rPr>
              <a:t>los </a:t>
            </a:r>
            <a:r>
              <a:rPr lang="es-ES_tradnl" sz="1100" dirty="0">
                <a:solidFill>
                  <a:srgbClr val="000000"/>
                </a:solidFill>
              </a:rPr>
              <a:t>trabajos de asistencia en la elaboración de proyectos de inversión pública y privada, orientados al desarrollo integral de los municipios;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estudios y diagnósticos que permitan conocer la situación social, económica y financiera de los municipios de la Entidad;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Proporcionar asistencia a los Ayuntamientos con técnicas y metodologías adecuadas en la elaboración de sus planes y programas de desarrollo, de inversión de obras y de servicios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Asesorar a los Ayuntamientos, a petición expresa, en materia de desarrollo urbano regional y municipal, así como en la creación de una política de suelo y reservas territoriales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</a:t>
            </a:r>
            <a:r>
              <a:rPr lang="es-MX" sz="1100" dirty="0" smtClean="0">
                <a:solidFill>
                  <a:srgbClr val="000000"/>
                </a:solidFill>
              </a:rPr>
              <a:t>artículo 10 </a:t>
            </a:r>
            <a:r>
              <a:rPr lang="es-MX" sz="1100" dirty="0">
                <a:solidFill>
                  <a:srgbClr val="000000"/>
                </a:solidFill>
              </a:rPr>
              <a:t>del </a:t>
            </a:r>
            <a:r>
              <a:rPr lang="es-MX" sz="1100" dirty="0" smtClean="0">
                <a:solidFill>
                  <a:srgbClr val="000000"/>
                </a:solidFill>
              </a:rPr>
              <a:t>Reglamento </a:t>
            </a: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nterno</a:t>
            </a:r>
            <a:r>
              <a:rPr lang="es-MX" sz="11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55776" y="763489"/>
            <a:ext cx="447780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Asistencia a la </a:t>
            </a:r>
            <a:endParaRPr lang="es-MX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y al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Comunitario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339752" y="404664"/>
            <a:ext cx="492344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C. Jesús Ramón Sánchez Castillo 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iepc\Documents\Downloads\WhatsApp Image 2024-04-17 at 11.33.10 A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20119" r="8407" b="20562"/>
          <a:stretch/>
        </p:blipFill>
        <p:spPr bwMode="auto">
          <a:xfrm>
            <a:off x="7452320" y="435429"/>
            <a:ext cx="1120237" cy="116172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1520" y="1484784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819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642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529" y="1911603"/>
            <a:ext cx="8606160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entre los Gobiernos Municipales la cultura  de una planeación democrática  a través del Plan Municipal de Desarrollo, que redunden en el desarrollo integral del Municipio;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 Promover con los Ayuntamientos el establecimiento y operación de los Comités de Planeación de Desarrollo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Proyectar, diseñar, promover y articular, en el contexto del desarrollo urbano estatal, regional y municipal, una política estatal de suelo y reservas territoriales en coordinación con otras dependencias y en colaboración con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Colaborar con Gobiernos Municipales en la orientación de la distribución territorial de la comunidad en los centros de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la cooperación y la asociación de los Gobiernos Municipales para la prestación eficaz y oportuna de los </a:t>
            </a:r>
            <a:r>
              <a:rPr lang="es-ES_tradnl" sz="1100" dirty="0" smtClean="0">
                <a:solidFill>
                  <a:srgbClr val="000000"/>
                </a:solidFill>
              </a:rPr>
              <a:t>servicios </a:t>
            </a:r>
            <a:r>
              <a:rPr lang="es-ES_tradnl" sz="1100" dirty="0">
                <a:solidFill>
                  <a:srgbClr val="000000"/>
                </a:solidFill>
              </a:rPr>
              <a:t>públicos;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 la participación de las comunidades y organizaciones sociales para que colaboren responsablemente en la planeación y gestión del desarrollo urbano;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23562" y="379413"/>
            <a:ext cx="484072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Julio César Astudillo Carbajal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177592" y="764704"/>
            <a:ext cx="312269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 Departamento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 a la Planeación</a:t>
            </a:r>
          </a:p>
        </p:txBody>
      </p:sp>
      <p:pic>
        <p:nvPicPr>
          <p:cNvPr id="8201" name="9 Imagen" descr="Foto Astudill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800" y="134938"/>
            <a:ext cx="1209675" cy="14446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87339" y="162880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80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87339" y="2132649"/>
            <a:ext cx="8642350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entre los Gobiernos Municipales una cultura de participación comunitaria, aprovechando programas y proyectos específicos de otras dependencias del Gobierno Estatal y Federal, potencializando los recursos y capacidades de la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un desarrollo económico diversificado y sustentable de corto, mediano y largo plazo, distribuido equitativamente entre los sectores sociales y los municipios de la entidad;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en el fomento del progreso y el crecimiento económico, que impulse la inversión de los Gobiernos Municipales, como columna vertebral y motor de la economía;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Motivar a los Gobiernos Municipales para que se conviertan en promotores de desarrollos productivos eficientes que impulsen el desarrollo sustentable de sus comunidades;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22230" y="379413"/>
            <a:ext cx="425402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Andrés Barrera Gutiérrez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55848" y="764704"/>
            <a:ext cx="419991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 Departamento de Asistencia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Desarrollo Comunitario</a:t>
            </a:r>
          </a:p>
        </p:txBody>
      </p:sp>
      <p:pic>
        <p:nvPicPr>
          <p:cNvPr id="9225" name="9 Imagen" descr="Foto Andr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54875" y="367883"/>
            <a:ext cx="1061541" cy="126091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195620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6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775918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1162" y="1412776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73063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3238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11163" y="1768834"/>
            <a:ext cx="8518526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solicitudes de gestión de los H. Ayuntamientos, canalizándolos a las dependencias gubernamentales que correspondan: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Brindar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seguimiento y apoyo de gestión al proceso de respuesta a cada solicitud de apoyo de los H. Ayuntamientos.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H. Ayuntamientos información de instituciones no gubernamentales que apoyan la gestión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Elaborar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un registro de las solicitudes atendidas durante la gestión municipal, con la finalidad de brindar un seguimiento oportuno a cada solicitud.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los municipios de la Entidad el Catálogo de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demás que le encomiende el Reglamento, el Coordinador  y el Director General.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7216" y="764704"/>
            <a:ext cx="397766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del </a:t>
            </a: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 el  </a:t>
            </a: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73063" y="4429900"/>
            <a:ext cx="855662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</a:t>
            </a:r>
            <a:r>
              <a:rPr lang="es-MX" sz="1100" dirty="0" smtClean="0">
                <a:solidFill>
                  <a:schemeClr val="tx1"/>
                </a:solidFill>
              </a:rPr>
              <a:t>Estado 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95736" y="379413"/>
            <a:ext cx="526616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Wendy </a:t>
            </a:r>
            <a:r>
              <a:rPr lang="es-MX" sz="2400" dirty="0" err="1" smtClean="0">
                <a:solidFill>
                  <a:srgbClr val="0070C0"/>
                </a:solidFill>
              </a:rPr>
              <a:t>Yamel</a:t>
            </a:r>
            <a:r>
              <a:rPr lang="es-MX" sz="2400" dirty="0" smtClean="0">
                <a:solidFill>
                  <a:srgbClr val="0070C0"/>
                </a:solidFill>
              </a:rPr>
              <a:t> Salgado Francisco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iepc\Documents\Downloads\foto certifica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9656"/>
            <a:ext cx="898525" cy="10795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0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024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71688" y="2000250"/>
            <a:ext cx="37147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7338" y="1680956"/>
            <a:ext cx="852805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Representar legalmente a la Coordinación General de Fortalecimiento Municipal, mediante el poder que le otorgue el Coordinador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Conocer las quejas y denuncias formuladas en contra de servidores públicos de la Coordinación General de Fortalecimiento Municipal, y proponer la aplicación de las sanciones disciplinarias a que se hagan acreedores, cuando incurran en responsabilidad administrativa;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asesoría, capacitación, asistencia y apoyos en materia jurídica, administrativa, y hacendaria los gobiernos municipales y coordinar los que presten las distintas dependencias y entidades estatales, en estos rubros,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acciones, trabajos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8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artículo 11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del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Reglamento Interior. 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66895" y="836712"/>
            <a:ext cx="359294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Desarrollo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Jurídico y Gubernamental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22230" y="379413"/>
            <a:ext cx="4684594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José Manuel Cortez Lorenzo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epc\Documents\Downloads\57299491_368281017123086_836081029305545523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28" y="379413"/>
            <a:ext cx="961355" cy="96135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87339" y="164305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1268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339" y="2060848"/>
            <a:ext cx="8642350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y mantener actualizada la información respecto de la normatividad federal y estatal de aplicación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la reglamentación particular con que cuenten los Municipios del Estado;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Organizar y realizar estudios e investigaciones jurídicas que conduzcan a adecuar y modernizar el marco normativo aplicable;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Instrumentar acciones, trabajo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Dar asistencia jurídica a los Ayuntamientos en el proceso de adquisición o enajenación de bienes y servicios, así como en la adjudicación y contratación de la obra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Realizar investigaciones en el campo jurídico municipal con la finalidad de proveer a los Ayuntamientos, los elementos que les permitan adecuadamente aplicar, actualizar y perfeccionar su marco normativo;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398235" y="764704"/>
            <a:ext cx="293892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Departamento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Investigación Jurídica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7358082" y="285728"/>
            <a:ext cx="1255523" cy="135732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61575" y="332656"/>
            <a:ext cx="453070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</a:t>
            </a:r>
            <a:r>
              <a:rPr lang="es-MX" sz="2400" dirty="0" smtClean="0">
                <a:solidFill>
                  <a:srgbClr val="0070C0"/>
                </a:solidFill>
              </a:rPr>
              <a:t>Silvia </a:t>
            </a:r>
            <a:r>
              <a:rPr lang="es-MX" sz="2400" dirty="0" err="1" smtClean="0">
                <a:solidFill>
                  <a:srgbClr val="0070C0"/>
                </a:solidFill>
              </a:rPr>
              <a:t>Leidy</a:t>
            </a:r>
            <a:r>
              <a:rPr lang="es-MX" sz="2400" dirty="0" smtClean="0">
                <a:solidFill>
                  <a:srgbClr val="0070C0"/>
                </a:solidFill>
              </a:rPr>
              <a:t> Comonfort Díaz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epc\Documents\Informacion 2016 para subir\modificacion 050716\20160707_1126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4" t="39294" r="42012" b="28929"/>
          <a:stretch/>
        </p:blipFill>
        <p:spPr bwMode="auto">
          <a:xfrm rot="5400000">
            <a:off x="7307181" y="336631"/>
            <a:ext cx="1357323" cy="12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1520" y="157105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229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6256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4452" y="1905248"/>
            <a:ext cx="8427436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elaboración y/o modificación de leyes y reglamentos para dotar a los Gobiernos Municipales de instrumentos jurídicos actualizados;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periódicamente o cada vez que sea necesario la legislación municipal, con el objeto de su actualización y modernización;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y analizar el marco jurídico municipal vigente con la finalidad de proponer reformas, adiciones y derogaciones a la legislación estatal con aplicación en el ámbito municipal, así como elaborar y proponer las normas “tipo” del Municipio, además de proporcionar asesoría, opiniones y recomendaciones a petición de los Ayuntamientos para modificar la normatividad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78900" y="789856"/>
            <a:ext cx="378530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Encargada del Departamento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Legislativo Municipal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13045" y="332656"/>
            <a:ext cx="3703171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C. </a:t>
            </a:r>
            <a:r>
              <a:rPr lang="es-MX" sz="2400" dirty="0" smtClean="0">
                <a:solidFill>
                  <a:srgbClr val="0070C0"/>
                </a:solidFill>
              </a:rPr>
              <a:t>Leticia Guillen Valentín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epc\Documents\Downloads\WhatsApp Image 2024-04-23 at 11.56.46 A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6796" r="8532" b="27816"/>
          <a:stretch/>
        </p:blipFill>
        <p:spPr bwMode="auto">
          <a:xfrm>
            <a:off x="7305399" y="209639"/>
            <a:ext cx="1176887" cy="144434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51520" y="153035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331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730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87338" y="2001755"/>
            <a:ext cx="8428037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investigaciones y difundir los resultados de la planeación, desarrollo y evaluación de prácticas exitosas de todos los Gobiernos Municipales en el país y en el extranjero;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suscripción de acuerdos, convenios y contratos entre el Gobierno Municipal y los sectores público, social y privado para una mayor y mejor prestación de los servicios públicos y desarrollo de las funciones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Emitir opiniones y sugerencias cuando los Ayuntamientos así lo soliciten para la elaboración y suscripción de convenios, contratos y acuerdos;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Asesorar a los Ayuntamientos cuando así lo soliciten en los conflictos o litigios jurisdiccionales o administrativos;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Planear, ejecutar y promover acciones que fomenten y mejoren el desarrollo de la actividad gubernamental de los municipios, sustentado en los principios de legalidad, orden, honestidad, honradez, oportunidad y eficiencia;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11865" y="763489"/>
            <a:ext cx="414438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Subdirector de Asistencia,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y Desarrollo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46137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67744" y="379413"/>
            <a:ext cx="5193579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Cesar Ernesto Rivera Villanueva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76" r="31042" b="16634"/>
          <a:stretch/>
        </p:blipFill>
        <p:spPr>
          <a:xfrm>
            <a:off x="7543644" y="178145"/>
            <a:ext cx="1148428" cy="138239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87338" y="1677759"/>
            <a:ext cx="8499475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Coordinar, promover e impartir cursos taller, paneles, conferencias para la capacitación y actualización para servidores públicos en materia jurídica, administrativa, financiera, hacendaria, que permitan mejorar sustancialmente el sistema, métodos y procedimiento de la administración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las actividades de investigación que permitan mejorar la administración municipal sobre todos los servidores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Organizar eventos micro regionales, estatales y nacionales para el intercambio de experiencias municipales con la intervención directa de las propias autoridades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acciones de difusión y comunicación que apoyen los programas de capacitación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Impulsar en coordinación con instituciones de educación media y superior, los estudios y proyectos necesarios para promover la descentralización de funciones en el marco del federalismo;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artículo12, 13 del reglamento interno., así como de su decreto de creación publicado en el Periódico Oficial N°21 del 14 de Marzo del año 2000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411760" y="763489"/>
            <a:ext cx="511256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Jefatura de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Gubernamental</a:t>
            </a:r>
            <a:endParaRPr lang="es-MX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85515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/>
              <a:t>Lic. Anna Lissette Guerra del Real</a:t>
            </a:r>
            <a:endParaRPr lang="es-MX" sz="2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 flipH="1">
            <a:off x="4786435" y="1556792"/>
            <a:ext cx="0" cy="268983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7904" y="4246630"/>
            <a:ext cx="2160239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Departamento de Capacitación a Comisarios Municipales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308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74025" y="6165304"/>
            <a:ext cx="739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u="sng" dirty="0">
                <a:solidFill>
                  <a:srgbClr val="0033CC"/>
                </a:solidFill>
              </a:rPr>
              <a:t>Salir</a:t>
            </a:r>
            <a:r>
              <a:rPr lang="es-MX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67744" y="54824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</a:t>
            </a:r>
            <a:r>
              <a:rPr lang="es-MX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 </a:t>
            </a: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a m a</a:t>
            </a: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473202" y="2590695"/>
            <a:ext cx="5866287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38"/>
          <p:cNvSpPr txBox="1">
            <a:spLocks noChangeArrowheads="1"/>
          </p:cNvSpPr>
          <p:nvPr/>
        </p:nvSpPr>
        <p:spPr bwMode="auto">
          <a:xfrm>
            <a:off x="249239" y="5938291"/>
            <a:ext cx="1223963" cy="454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33CC"/>
                </a:solidFill>
              </a:rPr>
              <a:t>F5 Para ver la presentación</a:t>
            </a:r>
          </a:p>
        </p:txBody>
      </p:sp>
      <p:sp>
        <p:nvSpPr>
          <p:cNvPr id="3090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3089706"/>
            <a:ext cx="2232248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Subdirección de Asistencia, capacitación y Desarrollo a Municipios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92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24922" y="4246630"/>
            <a:ext cx="2088232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Departamento de Capacitación a Funcionarios Públicos Municipales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3096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491880" y="1556792"/>
            <a:ext cx="2592287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Dirección General de </a:t>
            </a:r>
            <a:r>
              <a:rPr lang="es-MX" sz="1100" b="1" dirty="0">
                <a:solidFill>
                  <a:srgbClr val="000000"/>
                </a:solidFill>
              </a:rPr>
              <a:t>Capacitación y Desarrollo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474788" y="2583545"/>
            <a:ext cx="0" cy="49742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788992" y="1990427"/>
            <a:ext cx="0" cy="60185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333442" y="2592280"/>
            <a:ext cx="0" cy="1654349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" name="14 Imagen" descr="Interfaz de usuario gráfica&#10;&#10;Descripción generada automáticamente con confianza baj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22" y="173720"/>
            <a:ext cx="2787015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9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06503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1520" y="4063827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37939"/>
            <a:ext cx="8535293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Proyectar</a:t>
            </a:r>
            <a:r>
              <a:rPr lang="es-MX" sz="1100" dirty="0">
                <a:solidFill>
                  <a:srgbClr val="000000"/>
                </a:solidFill>
              </a:rPr>
              <a:t>, diseñar, promover y articular, en el contexto del desarrollo municipal, programas de capacitación para los H. Ayuntamientos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Formular </a:t>
            </a:r>
            <a:r>
              <a:rPr lang="es-MX" sz="1100" dirty="0">
                <a:solidFill>
                  <a:srgbClr val="000000"/>
                </a:solidFill>
              </a:rPr>
              <a:t>estudios y diagnósticos que permitan conocer la situación social, económica y financiera de los municipios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Ayuntamientos, a petición expresa, en materia de desarrollo institucional.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Coordinar </a:t>
            </a:r>
            <a:r>
              <a:rPr lang="es-MX" sz="1100" dirty="0">
                <a:solidFill>
                  <a:srgbClr val="000000"/>
                </a:solidFill>
              </a:rPr>
              <a:t>los trabajos internos del Instituto con las diferentes áreas.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Proponer </a:t>
            </a:r>
            <a:r>
              <a:rPr lang="es-MX" sz="1100" dirty="0">
                <a:solidFill>
                  <a:srgbClr val="000000"/>
                </a:solidFill>
              </a:rPr>
              <a:t>al Director del Instituto,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Compilar </a:t>
            </a:r>
            <a:r>
              <a:rPr lang="es-MX" sz="1100" dirty="0">
                <a:solidFill>
                  <a:srgbClr val="000000"/>
                </a:solidFill>
              </a:rPr>
              <a:t>y mantener actualizada la información respecto los trabajos del Instituto de Capacitación y Desarrollo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Elaborar </a:t>
            </a:r>
            <a:r>
              <a:rPr lang="es-MX" sz="1100" dirty="0">
                <a:solidFill>
                  <a:srgbClr val="000000"/>
                </a:solidFill>
              </a:rPr>
              <a:t>manuales de apoyo para los Ayuntamientos del Estado a fin de procurar las buenas prácticas de un buen gobierno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253926" y="763489"/>
            <a:ext cx="538831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del Instituto de Capacitación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Desarrollo Municipal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424766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iepc\Documents\Downloads\WhatsApp Image 2024-04-16 at 12.34.57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47" y="323105"/>
            <a:ext cx="1089906" cy="108889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97634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Jesús Gabriel Moreno Salgado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44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7803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785130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Aplicar </a:t>
            </a:r>
            <a:r>
              <a:rPr lang="es-MX" sz="1100" dirty="0">
                <a:solidFill>
                  <a:srgbClr val="000000"/>
                </a:solidFill>
              </a:rPr>
              <a:t>los programas de capacitación mediante talleres presenciales a petición expresa, del Director del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Realizar </a:t>
            </a:r>
            <a:r>
              <a:rPr lang="es-MX" sz="1100" dirty="0">
                <a:solidFill>
                  <a:srgbClr val="000000"/>
                </a:solidFill>
              </a:rPr>
              <a:t>investigaciones que contribuyan al desarrollo de nuevos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Emitir </a:t>
            </a:r>
            <a:r>
              <a:rPr lang="es-MX" sz="1100" dirty="0">
                <a:solidFill>
                  <a:srgbClr val="000000"/>
                </a:solidFill>
              </a:rPr>
              <a:t>opiniones y sugerencias en relación a los programas de capacitación con los cuales cuenta 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Generar </a:t>
            </a:r>
            <a:r>
              <a:rPr lang="es-MX" sz="1100" dirty="0">
                <a:solidFill>
                  <a:srgbClr val="000000"/>
                </a:solidFill>
              </a:rPr>
              <a:t>reportes estadísticos de los programas de capacitación que se han aplicado.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Ayuntamientos y comisarias cuando así lo soliciten, para el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Elaboración </a:t>
            </a:r>
            <a:r>
              <a:rPr lang="es-MX" sz="1100" dirty="0">
                <a:solidFill>
                  <a:srgbClr val="000000"/>
                </a:solidFill>
              </a:rPr>
              <a:t>de manuales de apoyo para los ayuntamientos orientados al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070707" y="763489"/>
            <a:ext cx="35673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Comisarios Municipales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35822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Juan Luis Guzmán Abarca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iepc\Documents\Informacion 2016 para subir\2017\PARA DAVID030317\Fracción I. Estructura orgánica\2018\fotos(1)\DSC_1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26015"/>
          <a:stretch/>
        </p:blipFill>
        <p:spPr bwMode="auto">
          <a:xfrm>
            <a:off x="7546710" y="176775"/>
            <a:ext cx="1164652" cy="13837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72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50509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8702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88462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servidores públicos en la gestión de recursos, mediante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Realizar </a:t>
            </a:r>
            <a:r>
              <a:rPr lang="es-MX" sz="1100" dirty="0">
                <a:solidFill>
                  <a:srgbClr val="000000"/>
                </a:solidFill>
              </a:rPr>
              <a:t>trabajos de investigación que contribuya a la mejora en materia hacendaria de los municipios.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Elaborar </a:t>
            </a:r>
            <a:r>
              <a:rPr lang="es-MX" sz="1100" dirty="0">
                <a:solidFill>
                  <a:srgbClr val="000000"/>
                </a:solidFill>
              </a:rPr>
              <a:t>documentos que fortalezcan la planeación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Compilar </a:t>
            </a:r>
            <a:r>
              <a:rPr lang="es-MX" sz="1100" dirty="0">
                <a:solidFill>
                  <a:srgbClr val="000000"/>
                </a:solidFill>
              </a:rPr>
              <a:t>y mantener actualizada la información estadística generada por su departamento.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Instrumentar </a:t>
            </a:r>
            <a:r>
              <a:rPr lang="es-MX" sz="1100" dirty="0">
                <a:solidFill>
                  <a:srgbClr val="000000"/>
                </a:solidFill>
              </a:rPr>
              <a:t>acciones, trabajos y promociones encaminadas al desarrollo institucional del municipio.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Capacitar </a:t>
            </a:r>
            <a:r>
              <a:rPr lang="es-MX" sz="1100" dirty="0">
                <a:solidFill>
                  <a:srgbClr val="000000"/>
                </a:solidFill>
              </a:rPr>
              <a:t>a los servidores públicos municipales en programas interinstitucionales que fortalezcan la gestión administrativa del Ayuntamiento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705234" y="763489"/>
            <a:ext cx="429826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Funcionarios Públicos Municipales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44055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88122" y="379413"/>
            <a:ext cx="357211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Catalina Marín Mayo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22741" r="30000" b="19708"/>
          <a:stretch/>
        </p:blipFill>
        <p:spPr>
          <a:xfrm rot="5400000">
            <a:off x="7447113" y="315588"/>
            <a:ext cx="1383648" cy="11062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5089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2564904"/>
            <a:ext cx="8257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Gracias por visitar el Organograma de</a:t>
            </a:r>
          </a:p>
          <a:p>
            <a:pPr algn="ctr"/>
            <a:r>
              <a:rPr lang="es-MX" sz="2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Coordinación General de Fortalecimiento Municipal</a:t>
            </a:r>
            <a:endParaRPr lang="es-MX" sz="2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 descr="Interfaz de usuario gráfica&#10;&#10;Descripción generada automáticamente con confianza ba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787015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4120" y="-1300575"/>
            <a:ext cx="6065168" cy="90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9105" y="-1366975"/>
            <a:ext cx="6059695" cy="90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4501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410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309320"/>
            <a:ext cx="2043113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75856" y="836464"/>
            <a:ext cx="261832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7338" y="1759124"/>
            <a:ext cx="8478837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y coordinar la política de proporcionar asesoría, asistencia, capacitación y apoyo a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Representar legalmente a la Coordinación General de Fortalecimiento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Contribuir a la coordinación entre dependencias y entidades de la administración pública estatal y, entre estas con los gobiernos federal y municipal, para promover las acciones que conlleven al desarrollo integral de los municipios de la entidad,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Promover, coordinar y realizar , sin afectar la competencia municipal, programas y acciones de asesoría y asistencia técnica en materia jurídica, de organización administrativa, hacendaria, de planeación, desarrollo urbano y ecología, de ahorro y uso de la energía, así como de obras y servicios públicos hacía los gobiernos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Fungir a petición de parte como intermediario entre la Comisión Federal de Electricidad y los Ayuntamientos, para la solución de conflictos o desacuerdos entre ellos.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y</a:t>
            </a:r>
            <a:r>
              <a:rPr lang="es-ES_tradnl" sz="1100" dirty="0" smtClean="0">
                <a:solidFill>
                  <a:srgbClr val="000000"/>
                </a:solidFill>
              </a:rPr>
              <a:t> las </a:t>
            </a:r>
            <a:r>
              <a:rPr lang="es-ES_tradnl" sz="1100" dirty="0">
                <a:solidFill>
                  <a:srgbClr val="000000"/>
                </a:solidFill>
              </a:rPr>
              <a:t>demás que marca el Artículo </a:t>
            </a:r>
            <a:r>
              <a:rPr lang="es-ES_tradnl" sz="1100" dirty="0" smtClean="0">
                <a:solidFill>
                  <a:srgbClr val="000000"/>
                </a:solidFill>
              </a:rPr>
              <a:t>43 </a:t>
            </a:r>
            <a:r>
              <a:rPr lang="es-ES_tradnl" sz="1100" dirty="0">
                <a:solidFill>
                  <a:srgbClr val="000000"/>
                </a:solidFill>
              </a:rPr>
              <a:t>de Ley Orgánica de la Administración  Pública del Estado Número </a:t>
            </a:r>
            <a:r>
              <a:rPr lang="es-ES_tradnl" sz="1100" dirty="0" smtClean="0">
                <a:solidFill>
                  <a:srgbClr val="000000"/>
                </a:solidFill>
              </a:rPr>
              <a:t>08, </a:t>
            </a:r>
            <a:r>
              <a:rPr lang="es-ES_tradnl" sz="1100" dirty="0">
                <a:solidFill>
                  <a:srgbClr val="000000"/>
                </a:solidFill>
              </a:rPr>
              <a:t>así como el Artículo 6 del Reglamento Interior.</a:t>
            </a:r>
          </a:p>
        </p:txBody>
      </p:sp>
      <p:sp>
        <p:nvSpPr>
          <p:cNvPr id="4105" name="Text Box 1"/>
          <p:cNvSpPr txBox="1">
            <a:spLocks noChangeArrowheads="1"/>
          </p:cNvSpPr>
          <p:nvPr/>
        </p:nvSpPr>
        <p:spPr bwMode="auto">
          <a:xfrm>
            <a:off x="2526380" y="404664"/>
            <a:ext cx="40007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err="1" smtClean="0">
                <a:solidFill>
                  <a:srgbClr val="0070C0"/>
                </a:solidFill>
              </a:rPr>
              <a:t>Mtra</a:t>
            </a:r>
            <a:r>
              <a:rPr lang="pt-BR" sz="2400" dirty="0" smtClean="0">
                <a:solidFill>
                  <a:srgbClr val="0070C0"/>
                </a:solidFill>
              </a:rPr>
              <a:t>. </a:t>
            </a:r>
            <a:r>
              <a:rPr lang="pt-BR" sz="2400" dirty="0" err="1" smtClean="0">
                <a:solidFill>
                  <a:srgbClr val="0070C0"/>
                </a:solidFill>
              </a:rPr>
              <a:t>Anabel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err="1" smtClean="0">
                <a:solidFill>
                  <a:srgbClr val="0070C0"/>
                </a:solidFill>
              </a:rPr>
              <a:t>Balbuena</a:t>
            </a:r>
            <a:r>
              <a:rPr lang="pt-BR" sz="2400" dirty="0" smtClean="0">
                <a:solidFill>
                  <a:srgbClr val="0070C0"/>
                </a:solidFill>
              </a:rPr>
              <a:t> Lara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7759" y="346604"/>
            <a:ext cx="1397230" cy="11600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1520" y="171507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84988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2099024"/>
            <a:ext cx="8570911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Conducir y operar las 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políticas, </a:t>
            </a: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sistemas  y procedimientos que normen y regulen las relaciones laborales del personal de la Coordinación General de Fortalecimiento Municipal, de acuerdo a la ley, el reglamento, acuerdos y circulares de la materia;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los recursos humanos, materiales y financieros que le sean destinados a la Coordinación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y operar un programa permanente de capacitación  y actualización para los servidores públicos de la Coordinación General, acorde a sus necesidades y perfil profesional, en coordinación con las unidades de apoyo y administrativas, así como con otras dependencias;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Observar los lineamientos del Programa de Modernización de la Administración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y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 las </a:t>
            </a: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demás que marca el Artículo 6 del Reglamento Interior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411760" y="974055"/>
            <a:ext cx="496855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Delegado Administrativo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195736" y="588890"/>
            <a:ext cx="518457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Alejandro Luna </a:t>
            </a:r>
            <a:r>
              <a:rPr lang="es-MX" sz="2400" dirty="0" err="1" smtClean="0">
                <a:solidFill>
                  <a:srgbClr val="0070C0"/>
                </a:solidFill>
              </a:rPr>
              <a:t>Vazquez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2050" name="Picture 2" descr="C:\Users\iepc\Documents\Downloads\WhatsApp Image 2024-04-23 at 11.18.18 A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12088" r="30772" b="52554"/>
          <a:stretch/>
        </p:blipFill>
        <p:spPr bwMode="auto">
          <a:xfrm>
            <a:off x="7312860" y="504646"/>
            <a:ext cx="1179429" cy="131033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3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87338" y="135503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5124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088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1709948"/>
            <a:ext cx="8713787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asistencia técnica a los equipos de cómputo de las diversas áreas de la Coordinación General de Fortalecimiento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contenido digital de los programas de capacitación que se lleven a cabo.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Crear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memoria estadística de las actividades que se realicen.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acciones de difusión y comunicación de las actividades y programas.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redes estructurales e inalámbricas.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mantenimiento preventivo y correctivo al equipo de cómputo.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y asesorar a los usuarios del equipo informático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67744" y="645813"/>
            <a:ext cx="496855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del Departamento 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Unidad de Informática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267744" y="260648"/>
            <a:ext cx="49685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Benjamín Castillo Helguera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r="26043"/>
          <a:stretch/>
        </p:blipFill>
        <p:spPr>
          <a:xfrm>
            <a:off x="7585714" y="195825"/>
            <a:ext cx="1106357" cy="13433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0333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95521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39953" y="6309320"/>
            <a:ext cx="2052527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270583" y="779664"/>
            <a:ext cx="299445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MX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Ahorro de Energía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7339" y="2340309"/>
            <a:ext cx="8570910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Proponer a la Coordinadora General programas y acciones de capacitación, asesoría y asistencia técnica a los gobiernos municipales en materia de energía;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programas y acciones encaminados al adecuado uso de la energía eléctrica, que se traduzcan en un mejor servicio y capacidad de ahorro de la misma;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y concientizar a los gobiernos municipales su participación en programas de ahorro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diagnósticos, programas e ingeniería  de detalles en materia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artículo 7 del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Reglamento Interior.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516431" y="335866"/>
            <a:ext cx="417291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Abelardo Luciano </a:t>
            </a:r>
            <a:r>
              <a:rPr lang="es-MX" sz="2400" dirty="0" err="1" smtClean="0">
                <a:solidFill>
                  <a:srgbClr val="0070C0"/>
                </a:solidFill>
              </a:rPr>
              <a:t>Andres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C:\Users\iepc\Documents\Downloads\WhatsApp Image 2024-04-16 at 3.34.33 P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9106" r="14548" b="40148"/>
          <a:stretch/>
        </p:blipFill>
        <p:spPr bwMode="auto">
          <a:xfrm>
            <a:off x="7164289" y="424711"/>
            <a:ext cx="1224136" cy="134810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867961" y="187878"/>
            <a:ext cx="406743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Luis Mendoza </a:t>
            </a:r>
            <a:r>
              <a:rPr lang="es-MX" sz="2400" dirty="0" err="1" smtClean="0">
                <a:solidFill>
                  <a:srgbClr val="0070C0"/>
                </a:solidFill>
              </a:rPr>
              <a:t>Mastachi</a:t>
            </a:r>
            <a:r>
              <a:rPr lang="es-MX" sz="2400" dirty="0" smtClean="0">
                <a:solidFill>
                  <a:srgbClr val="0070C0"/>
                </a:solidFill>
              </a:rPr>
              <a:t> 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15900" y="404362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01321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25784" y="548240"/>
            <a:ext cx="52985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Gobiernos Municipales en Materia de Energía  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5901" y="1633464"/>
            <a:ext cx="8713788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81 municipios del Estado en materia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planes que promuevan el uso adecuado y eficiente de la energía en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Desarrollar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programas de ahorro de energía de alumbrado en edificios públicos y sistemas de bombeo.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Supervisar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 manera coordinada con los Ayuntamientos la electrificación de sus comunidades.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Ayuntamientos en materia de ahorro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 actualización de los censos de carga de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Fungir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como intermediario a petición de parte entre los municipios y la Comisión Federal de Electricidad para solucionar controversias por facturación, cortes de energía, diferencias de adeudos y ajustes al servicio.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15900" y="4352758"/>
            <a:ext cx="8713788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8052" r="18277"/>
          <a:stretch/>
        </p:blipFill>
        <p:spPr>
          <a:xfrm rot="5400000">
            <a:off x="7471689" y="355940"/>
            <a:ext cx="1365635" cy="9723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59128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5205</TotalTime>
  <Words>3618</Words>
  <Application>Microsoft Office PowerPoint</Application>
  <PresentationFormat>Presentación en pantalla (4:3)</PresentationFormat>
  <Paragraphs>427</Paragraphs>
  <Slides>23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acceso</dc:creator>
  <cp:lastModifiedBy>iepc</cp:lastModifiedBy>
  <cp:revision>391</cp:revision>
  <cp:lastPrinted>2011-05-17T16:56:53Z</cp:lastPrinted>
  <dcterms:created xsi:type="dcterms:W3CDTF">2010-10-27T17:35:15Z</dcterms:created>
  <dcterms:modified xsi:type="dcterms:W3CDTF">2024-04-24T19:39:18Z</dcterms:modified>
</cp:coreProperties>
</file>