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0" r:id="rId1"/>
  </p:sldMasterIdLst>
  <p:sldIdLst>
    <p:sldId id="256" r:id="rId2"/>
    <p:sldId id="258" r:id="rId3"/>
    <p:sldId id="262" r:id="rId4"/>
    <p:sldId id="263" r:id="rId5"/>
    <p:sldId id="264" r:id="rId6"/>
    <p:sldId id="267" r:id="rId7"/>
    <p:sldId id="265" r:id="rId8"/>
    <p:sldId id="266" r:id="rId9"/>
    <p:sldId id="261" r:id="rId10"/>
    <p:sldId id="268" r:id="rId11"/>
    <p:sldId id="269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0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DFEF84-34B0-4832-9213-2D73C65EC1C0}" type="doc">
      <dgm:prSet loTypeId="urn:microsoft.com/office/officeart/2005/8/layout/cycle4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EB87208D-86B0-43E8-8DA3-F4EA53BEBF18}">
      <dgm:prSet phldrT="[Texto]" custT="1"/>
      <dgm:spPr>
        <a:xfrm>
          <a:off x="2792484" y="201684"/>
          <a:ext cx="1532097" cy="1532097"/>
        </a:xfrm>
        <a:prstGeom prst="pieWedge">
          <a:avLst/>
        </a:prstGeom>
        <a:solidFill>
          <a:srgbClr val="80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MX" sz="18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Poder Ejecutivo, Legislativo y Judicial </a:t>
          </a:r>
        </a:p>
      </dgm:t>
    </dgm:pt>
    <dgm:pt modelId="{D62E6438-85A5-4AB8-BA1C-89313699C5E8}" type="parTrans" cxnId="{0D555FB7-2B16-425A-A7C4-239FFD136DE3}">
      <dgm:prSet/>
      <dgm:spPr/>
      <dgm:t>
        <a:bodyPr/>
        <a:lstStyle/>
        <a:p>
          <a:endParaRPr lang="es-MX"/>
        </a:p>
      </dgm:t>
    </dgm:pt>
    <dgm:pt modelId="{C30A6A37-D968-4A0D-A63D-98AECE31348F}" type="sibTrans" cxnId="{0D555FB7-2B16-425A-A7C4-239FFD136DE3}">
      <dgm:prSet/>
      <dgm:spPr/>
      <dgm:t>
        <a:bodyPr/>
        <a:lstStyle/>
        <a:p>
          <a:endParaRPr lang="es-MX"/>
        </a:p>
      </dgm:t>
    </dgm:pt>
    <dgm:pt modelId="{B84F9E56-6F58-437F-A2EC-5EB69F314AE8}">
      <dgm:prSet phldrT="[Texto]"/>
      <dgm:spPr>
        <a:xfrm>
          <a:off x="2060050" y="0"/>
          <a:ext cx="1747935" cy="11322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122D46"/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s-MX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Autoridad, Entidad, Órgano u Organismo</a:t>
          </a:r>
        </a:p>
      </dgm:t>
    </dgm:pt>
    <dgm:pt modelId="{2C97FD46-3369-4070-AEF1-2AB3887D3671}" type="parTrans" cxnId="{913CF799-123D-49E9-B22D-368AAB33BB30}">
      <dgm:prSet/>
      <dgm:spPr/>
      <dgm:t>
        <a:bodyPr/>
        <a:lstStyle/>
        <a:p>
          <a:endParaRPr lang="es-MX"/>
        </a:p>
      </dgm:t>
    </dgm:pt>
    <dgm:pt modelId="{AB7E4587-A87B-43EF-83A7-B4848DCCB227}" type="sibTrans" cxnId="{913CF799-123D-49E9-B22D-368AAB33BB30}">
      <dgm:prSet/>
      <dgm:spPr/>
      <dgm:t>
        <a:bodyPr/>
        <a:lstStyle/>
        <a:p>
          <a:endParaRPr lang="es-MX"/>
        </a:p>
      </dgm:t>
    </dgm:pt>
    <dgm:pt modelId="{C4DAC3FE-9068-483E-8365-C8BA6AAF25D7}">
      <dgm:prSet phldrT="[Texto]" custT="1"/>
      <dgm:spPr>
        <a:xfrm rot="5400000">
          <a:off x="4395348" y="201684"/>
          <a:ext cx="1532097" cy="1532097"/>
        </a:xfrm>
        <a:prstGeom prst="pieWedge">
          <a:avLst/>
        </a:prstGeom>
        <a:solidFill>
          <a:srgbClr val="122D46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MX" sz="18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Tribunales</a:t>
          </a:r>
        </a:p>
        <a:p>
          <a:r>
            <a:rPr lang="es-MX" sz="18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Fideicomisos</a:t>
          </a:r>
        </a:p>
        <a:p>
          <a:r>
            <a:rPr lang="es-MX" sz="18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Universidades Públicas </a:t>
          </a:r>
        </a:p>
      </dgm:t>
    </dgm:pt>
    <dgm:pt modelId="{37B4C4F0-FCD4-4F2C-B210-ABAFDF0F94F8}" type="parTrans" cxnId="{177E0DB5-14B8-4A88-BBFB-C26CB81230FD}">
      <dgm:prSet/>
      <dgm:spPr/>
      <dgm:t>
        <a:bodyPr/>
        <a:lstStyle/>
        <a:p>
          <a:endParaRPr lang="es-MX"/>
        </a:p>
      </dgm:t>
    </dgm:pt>
    <dgm:pt modelId="{B20D8A0B-698F-497C-B1EA-9ECA7DCC4FFC}" type="sibTrans" cxnId="{177E0DB5-14B8-4A88-BBFB-C26CB81230FD}">
      <dgm:prSet/>
      <dgm:spPr/>
      <dgm:t>
        <a:bodyPr/>
        <a:lstStyle/>
        <a:p>
          <a:endParaRPr lang="es-MX"/>
        </a:p>
      </dgm:t>
    </dgm:pt>
    <dgm:pt modelId="{CA32A863-C632-4FA9-A336-B9235D315ED2}">
      <dgm:prSet phldrT="[Texto]"/>
      <dgm:spPr>
        <a:xfrm>
          <a:off x="4911945" y="0"/>
          <a:ext cx="1747935" cy="11322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800000"/>
          </a:solidFill>
          <a:prstDash val="solid"/>
          <a:miter lim="800000"/>
        </a:ln>
        <a:effectLst/>
      </dgm:spPr>
      <dgm:t>
        <a:bodyPr/>
        <a:lstStyle/>
        <a:p>
          <a:r>
            <a:rPr lang="es-MX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Órganos Autónomos</a:t>
          </a:r>
        </a:p>
      </dgm:t>
    </dgm:pt>
    <dgm:pt modelId="{0A2E5B7A-8030-4C3F-A195-9C01AC0B07B0}" type="parTrans" cxnId="{09406400-0837-400F-A51F-70DD41EA046C}">
      <dgm:prSet/>
      <dgm:spPr/>
      <dgm:t>
        <a:bodyPr/>
        <a:lstStyle/>
        <a:p>
          <a:endParaRPr lang="es-MX"/>
        </a:p>
      </dgm:t>
    </dgm:pt>
    <dgm:pt modelId="{BDDF86AD-0436-493A-9F63-4743A7A624D2}" type="sibTrans" cxnId="{09406400-0837-400F-A51F-70DD41EA046C}">
      <dgm:prSet/>
      <dgm:spPr/>
      <dgm:t>
        <a:bodyPr/>
        <a:lstStyle/>
        <a:p>
          <a:endParaRPr lang="es-MX"/>
        </a:p>
      </dgm:t>
    </dgm:pt>
    <dgm:pt modelId="{CA58B41B-3EC5-4061-AB6B-10D0ECB7F441}">
      <dgm:prSet phldrT="[Texto]" custT="1"/>
      <dgm:spPr>
        <a:xfrm rot="10800000">
          <a:off x="4395348" y="1804548"/>
          <a:ext cx="1532097" cy="1532097"/>
        </a:xfrm>
        <a:prstGeom prst="pieWedge">
          <a:avLst/>
        </a:prstGeom>
        <a:solidFill>
          <a:srgbClr val="80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MX" sz="18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Sindicatos</a:t>
          </a:r>
        </a:p>
        <a:p>
          <a:r>
            <a:rPr lang="es-MX" sz="18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Personas físicas y morales</a:t>
          </a:r>
        </a:p>
      </dgm:t>
    </dgm:pt>
    <dgm:pt modelId="{94CA5594-1387-446F-A820-C11FF497AC4E}" type="parTrans" cxnId="{E0A1BDF1-7307-45AF-A0C1-A9645601D674}">
      <dgm:prSet/>
      <dgm:spPr/>
      <dgm:t>
        <a:bodyPr/>
        <a:lstStyle/>
        <a:p>
          <a:endParaRPr lang="es-MX"/>
        </a:p>
      </dgm:t>
    </dgm:pt>
    <dgm:pt modelId="{2DC81E65-EE03-41CD-A704-9137F1FA40BC}" type="sibTrans" cxnId="{E0A1BDF1-7307-45AF-A0C1-A9645601D674}">
      <dgm:prSet/>
      <dgm:spPr/>
      <dgm:t>
        <a:bodyPr/>
        <a:lstStyle/>
        <a:p>
          <a:endParaRPr lang="es-MX"/>
        </a:p>
      </dgm:t>
    </dgm:pt>
    <dgm:pt modelId="{92A6379B-6614-47A7-A4B9-EEB4D432B704}">
      <dgm:prSet phldrT="[Texto]"/>
      <dgm:spPr>
        <a:xfrm>
          <a:off x="4911945" y="2406065"/>
          <a:ext cx="1747935" cy="11322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122D46"/>
          </a:solidFill>
          <a:prstDash val="solid"/>
          <a:miter lim="800000"/>
        </a:ln>
        <a:effectLst/>
      </dgm:spPr>
      <dgm:t>
        <a:bodyPr/>
        <a:lstStyle/>
        <a:p>
          <a:r>
            <a:rPr lang="es-MX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Ayuntamientos</a:t>
          </a:r>
        </a:p>
      </dgm:t>
    </dgm:pt>
    <dgm:pt modelId="{EEF7A18D-7D41-4C7A-9CF5-E79C635461E1}" type="parTrans" cxnId="{D08C8611-AFEA-4824-B6C8-7D594CC0A716}">
      <dgm:prSet/>
      <dgm:spPr/>
      <dgm:t>
        <a:bodyPr/>
        <a:lstStyle/>
        <a:p>
          <a:endParaRPr lang="es-MX"/>
        </a:p>
      </dgm:t>
    </dgm:pt>
    <dgm:pt modelId="{766D2468-6941-4B84-854A-A323F3661A7C}" type="sibTrans" cxnId="{D08C8611-AFEA-4824-B6C8-7D594CC0A716}">
      <dgm:prSet/>
      <dgm:spPr/>
      <dgm:t>
        <a:bodyPr/>
        <a:lstStyle/>
        <a:p>
          <a:endParaRPr lang="es-MX"/>
        </a:p>
      </dgm:t>
    </dgm:pt>
    <dgm:pt modelId="{AC4A5022-C227-4010-A488-F94FB8049B4B}">
      <dgm:prSet phldrT="[Texto]"/>
      <dgm:spPr>
        <a:xfrm rot="16200000">
          <a:off x="2792484" y="1804548"/>
          <a:ext cx="1532097" cy="1532097"/>
        </a:xfrm>
        <a:prstGeom prst="pieWedge">
          <a:avLst/>
        </a:prstGeom>
        <a:solidFill>
          <a:srgbClr val="122D46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MX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Organización o agrupación política, candidatos independientes</a:t>
          </a:r>
        </a:p>
      </dgm:t>
    </dgm:pt>
    <dgm:pt modelId="{84698E3E-335B-4DD6-B04E-F488EEEBA9AA}" type="parTrans" cxnId="{38E2E1F0-4D00-4A37-AA77-CC358934A63B}">
      <dgm:prSet/>
      <dgm:spPr/>
      <dgm:t>
        <a:bodyPr/>
        <a:lstStyle/>
        <a:p>
          <a:endParaRPr lang="es-MX"/>
        </a:p>
      </dgm:t>
    </dgm:pt>
    <dgm:pt modelId="{2C8F2831-117B-4FCD-994F-45B167DCB57C}" type="sibTrans" cxnId="{38E2E1F0-4D00-4A37-AA77-CC358934A63B}">
      <dgm:prSet/>
      <dgm:spPr/>
      <dgm:t>
        <a:bodyPr/>
        <a:lstStyle/>
        <a:p>
          <a:endParaRPr lang="es-MX"/>
        </a:p>
      </dgm:t>
    </dgm:pt>
    <dgm:pt modelId="{0F5CC056-B857-450F-804D-067C26C7E11D}">
      <dgm:prSet phldrT="[Texto]"/>
      <dgm:spPr>
        <a:xfrm>
          <a:off x="2060050" y="2406065"/>
          <a:ext cx="1747935" cy="11322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800000"/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s-MX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Partidos Políticos</a:t>
          </a:r>
        </a:p>
      </dgm:t>
    </dgm:pt>
    <dgm:pt modelId="{DA866BA4-3991-4AA5-A676-2B794218E8F8}" type="parTrans" cxnId="{F298E912-1256-416A-BFB9-E22456B6A057}">
      <dgm:prSet/>
      <dgm:spPr/>
      <dgm:t>
        <a:bodyPr/>
        <a:lstStyle/>
        <a:p>
          <a:endParaRPr lang="es-MX"/>
        </a:p>
      </dgm:t>
    </dgm:pt>
    <dgm:pt modelId="{712685E0-92F0-498A-AFB3-73DC6C90A78D}" type="sibTrans" cxnId="{F298E912-1256-416A-BFB9-E22456B6A057}">
      <dgm:prSet/>
      <dgm:spPr/>
      <dgm:t>
        <a:bodyPr/>
        <a:lstStyle/>
        <a:p>
          <a:endParaRPr lang="es-MX"/>
        </a:p>
      </dgm:t>
    </dgm:pt>
    <dgm:pt modelId="{6CA721B3-79FF-4300-A706-20A4680A7CBB}">
      <dgm:prSet phldrT="[Texto]"/>
      <dgm:spPr>
        <a:xfrm>
          <a:off x="4911945" y="2406065"/>
          <a:ext cx="1747935" cy="1132265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122D46"/>
          </a:solidFill>
          <a:prstDash val="solid"/>
          <a:miter lim="800000"/>
        </a:ln>
        <a:effectLst/>
      </dgm:spPr>
      <dgm:t>
        <a:bodyPr/>
        <a:lstStyle/>
        <a:p>
          <a:endParaRPr lang="es-MX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A239F13-CC19-4BFC-9010-5BC83D615838}" type="parTrans" cxnId="{6905BD29-4309-4D5E-8A39-D23A7D6FA91F}">
      <dgm:prSet/>
      <dgm:spPr/>
      <dgm:t>
        <a:bodyPr/>
        <a:lstStyle/>
        <a:p>
          <a:endParaRPr lang="es-MX"/>
        </a:p>
      </dgm:t>
    </dgm:pt>
    <dgm:pt modelId="{9B749529-B17D-43CB-9A96-FE0164D619D9}" type="sibTrans" cxnId="{6905BD29-4309-4D5E-8A39-D23A7D6FA91F}">
      <dgm:prSet/>
      <dgm:spPr/>
      <dgm:t>
        <a:bodyPr/>
        <a:lstStyle/>
        <a:p>
          <a:endParaRPr lang="es-MX"/>
        </a:p>
      </dgm:t>
    </dgm:pt>
    <dgm:pt modelId="{8FB736C5-69C7-47ED-9564-252BE528C599}">
      <dgm:prSet phldrT="[Texto]"/>
      <dgm:spPr>
        <a:xfrm>
          <a:off x="4911945" y="0"/>
          <a:ext cx="1747935" cy="1132265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800000"/>
          </a:solidFill>
          <a:prstDash val="solid"/>
          <a:miter lim="800000"/>
        </a:ln>
        <a:effectLst/>
      </dgm:spPr>
      <dgm:t>
        <a:bodyPr/>
        <a:lstStyle/>
        <a:p>
          <a:endParaRPr lang="es-MX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B487FFA-41DE-4562-9BDE-7DC227B6C51B}" type="parTrans" cxnId="{8B9433AB-A727-4E49-BC3D-72A87EF8059B}">
      <dgm:prSet/>
      <dgm:spPr/>
      <dgm:t>
        <a:bodyPr/>
        <a:lstStyle/>
        <a:p>
          <a:endParaRPr lang="es-MX"/>
        </a:p>
      </dgm:t>
    </dgm:pt>
    <dgm:pt modelId="{D844E9AE-B525-4C70-9161-8D687DF442E5}" type="sibTrans" cxnId="{8B9433AB-A727-4E49-BC3D-72A87EF8059B}">
      <dgm:prSet/>
      <dgm:spPr/>
      <dgm:t>
        <a:bodyPr/>
        <a:lstStyle/>
        <a:p>
          <a:endParaRPr lang="es-MX"/>
        </a:p>
      </dgm:t>
    </dgm:pt>
    <dgm:pt modelId="{42E61E32-22F4-420C-B611-4C7301BF577B}" type="pres">
      <dgm:prSet presAssocID="{4FDFEF84-34B0-4832-9213-2D73C65EC1C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78C5049E-728D-4474-8CDD-7401FA7AB915}" type="pres">
      <dgm:prSet presAssocID="{4FDFEF84-34B0-4832-9213-2D73C65EC1C0}" presName="children" presStyleCnt="0"/>
      <dgm:spPr/>
    </dgm:pt>
    <dgm:pt modelId="{670F11A9-F0F9-421D-81A3-0D009A2CF5E7}" type="pres">
      <dgm:prSet presAssocID="{4FDFEF84-34B0-4832-9213-2D73C65EC1C0}" presName="child1group" presStyleCnt="0"/>
      <dgm:spPr/>
    </dgm:pt>
    <dgm:pt modelId="{F8881D03-B2B6-4360-972B-A3207C1D0777}" type="pres">
      <dgm:prSet presAssocID="{4FDFEF84-34B0-4832-9213-2D73C65EC1C0}" presName="child1" presStyleLbl="bgAcc1" presStyleIdx="0" presStyleCnt="4"/>
      <dgm:spPr/>
    </dgm:pt>
    <dgm:pt modelId="{30C469A8-9F1D-4638-9D62-680CC35C18B0}" type="pres">
      <dgm:prSet presAssocID="{4FDFEF84-34B0-4832-9213-2D73C65EC1C0}" presName="child1Text" presStyleLbl="bgAcc1" presStyleIdx="0" presStyleCnt="4">
        <dgm:presLayoutVars>
          <dgm:bulletEnabled val="1"/>
        </dgm:presLayoutVars>
      </dgm:prSet>
      <dgm:spPr/>
    </dgm:pt>
    <dgm:pt modelId="{123D00E7-CF71-44E7-98BC-50FCCE7EA9F7}" type="pres">
      <dgm:prSet presAssocID="{4FDFEF84-34B0-4832-9213-2D73C65EC1C0}" presName="child2group" presStyleCnt="0"/>
      <dgm:spPr/>
    </dgm:pt>
    <dgm:pt modelId="{928D3FCE-582B-4CDD-8432-E88719DD0768}" type="pres">
      <dgm:prSet presAssocID="{4FDFEF84-34B0-4832-9213-2D73C65EC1C0}" presName="child2" presStyleLbl="bgAcc1" presStyleIdx="1" presStyleCnt="4"/>
      <dgm:spPr>
        <a:prstGeom prst="roundRect">
          <a:avLst>
            <a:gd name="adj" fmla="val 10000"/>
          </a:avLst>
        </a:prstGeom>
      </dgm:spPr>
    </dgm:pt>
    <dgm:pt modelId="{E799C538-CFA4-49C5-ACB0-0D349CA0321F}" type="pres">
      <dgm:prSet presAssocID="{4FDFEF84-34B0-4832-9213-2D73C65EC1C0}" presName="child2Text" presStyleLbl="bgAcc1" presStyleIdx="1" presStyleCnt="4">
        <dgm:presLayoutVars>
          <dgm:bulletEnabled val="1"/>
        </dgm:presLayoutVars>
      </dgm:prSet>
      <dgm:spPr/>
    </dgm:pt>
    <dgm:pt modelId="{CAF01E36-6BA4-4A96-AD0B-D41C360681DA}" type="pres">
      <dgm:prSet presAssocID="{4FDFEF84-34B0-4832-9213-2D73C65EC1C0}" presName="child3group" presStyleCnt="0"/>
      <dgm:spPr/>
    </dgm:pt>
    <dgm:pt modelId="{0A4363F4-3283-47D2-A8E4-FA8A4780A71A}" type="pres">
      <dgm:prSet presAssocID="{4FDFEF84-34B0-4832-9213-2D73C65EC1C0}" presName="child3" presStyleLbl="bgAcc1" presStyleIdx="2" presStyleCnt="4"/>
      <dgm:spPr>
        <a:prstGeom prst="roundRect">
          <a:avLst>
            <a:gd name="adj" fmla="val 10000"/>
          </a:avLst>
        </a:prstGeom>
      </dgm:spPr>
    </dgm:pt>
    <dgm:pt modelId="{DE72BE34-522D-450A-B690-676A94F59E34}" type="pres">
      <dgm:prSet presAssocID="{4FDFEF84-34B0-4832-9213-2D73C65EC1C0}" presName="child3Text" presStyleLbl="bgAcc1" presStyleIdx="2" presStyleCnt="4">
        <dgm:presLayoutVars>
          <dgm:bulletEnabled val="1"/>
        </dgm:presLayoutVars>
      </dgm:prSet>
      <dgm:spPr/>
    </dgm:pt>
    <dgm:pt modelId="{F815770C-08A8-4C2B-B869-CCC121C3C776}" type="pres">
      <dgm:prSet presAssocID="{4FDFEF84-34B0-4832-9213-2D73C65EC1C0}" presName="child4group" presStyleCnt="0"/>
      <dgm:spPr/>
    </dgm:pt>
    <dgm:pt modelId="{242323D6-30E5-49B4-91B7-EC2A325F5D82}" type="pres">
      <dgm:prSet presAssocID="{4FDFEF84-34B0-4832-9213-2D73C65EC1C0}" presName="child4" presStyleLbl="bgAcc1" presStyleIdx="3" presStyleCnt="4"/>
      <dgm:spPr/>
    </dgm:pt>
    <dgm:pt modelId="{5FCCEAF3-E6D4-4240-B782-E714531B9221}" type="pres">
      <dgm:prSet presAssocID="{4FDFEF84-34B0-4832-9213-2D73C65EC1C0}" presName="child4Text" presStyleLbl="bgAcc1" presStyleIdx="3" presStyleCnt="4">
        <dgm:presLayoutVars>
          <dgm:bulletEnabled val="1"/>
        </dgm:presLayoutVars>
      </dgm:prSet>
      <dgm:spPr/>
    </dgm:pt>
    <dgm:pt modelId="{D28D132E-9175-4247-ACAB-3190DB379B44}" type="pres">
      <dgm:prSet presAssocID="{4FDFEF84-34B0-4832-9213-2D73C65EC1C0}" presName="childPlaceholder" presStyleCnt="0"/>
      <dgm:spPr/>
    </dgm:pt>
    <dgm:pt modelId="{F70DE1D8-919A-45A3-8160-8972FC145559}" type="pres">
      <dgm:prSet presAssocID="{4FDFEF84-34B0-4832-9213-2D73C65EC1C0}" presName="circle" presStyleCnt="0"/>
      <dgm:spPr/>
    </dgm:pt>
    <dgm:pt modelId="{B7180F9B-E467-4594-9541-123E8A08EEAD}" type="pres">
      <dgm:prSet presAssocID="{4FDFEF84-34B0-4832-9213-2D73C65EC1C0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1419635B-D871-437F-986B-E30461015EE8}" type="pres">
      <dgm:prSet presAssocID="{4FDFEF84-34B0-4832-9213-2D73C65EC1C0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D252F7-0E02-4FBA-AA98-340681E85039}" type="pres">
      <dgm:prSet presAssocID="{4FDFEF84-34B0-4832-9213-2D73C65EC1C0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DBFD0931-ECE0-40E4-8543-4C15A1CE21F1}" type="pres">
      <dgm:prSet presAssocID="{4FDFEF84-34B0-4832-9213-2D73C65EC1C0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EF2B0155-6D55-4635-B8C6-EA8C376003BE}" type="pres">
      <dgm:prSet presAssocID="{4FDFEF84-34B0-4832-9213-2D73C65EC1C0}" presName="quadrantPlaceholder" presStyleCnt="0"/>
      <dgm:spPr/>
    </dgm:pt>
    <dgm:pt modelId="{BD3FC0DB-6AA7-4DA4-8CCA-E4159BD1FC47}" type="pres">
      <dgm:prSet presAssocID="{4FDFEF84-34B0-4832-9213-2D73C65EC1C0}" presName="center1" presStyleLbl="fgShp" presStyleIdx="0" presStyleCnt="2"/>
      <dgm:spPr>
        <a:xfrm>
          <a:off x="4095475" y="1450715"/>
          <a:ext cx="528980" cy="459983"/>
        </a:xfrm>
        <a:prstGeom prst="circularArrow">
          <a:avLst/>
        </a:prstGeom>
        <a:solidFill>
          <a:srgbClr val="ED7D31"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8958BC8D-7276-438E-8BF0-F189C750C65C}" type="pres">
      <dgm:prSet presAssocID="{4FDFEF84-34B0-4832-9213-2D73C65EC1C0}" presName="center2" presStyleLbl="fgShp" presStyleIdx="1" presStyleCnt="2"/>
      <dgm:spPr>
        <a:xfrm rot="10800000">
          <a:off x="4095475" y="1627632"/>
          <a:ext cx="528980" cy="459983"/>
        </a:xfrm>
        <a:prstGeom prst="circularArrow">
          <a:avLst/>
        </a:prstGeom>
        <a:solidFill>
          <a:srgbClr val="ED7D31"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</dgm:ptLst>
  <dgm:cxnLst>
    <dgm:cxn modelId="{09406400-0837-400F-A51F-70DD41EA046C}" srcId="{C4DAC3FE-9068-483E-8365-C8BA6AAF25D7}" destId="{CA32A863-C632-4FA9-A336-B9235D315ED2}" srcOrd="1" destOrd="0" parTransId="{0A2E5B7A-8030-4C3F-A195-9C01AC0B07B0}" sibTransId="{BDDF86AD-0436-493A-9F63-4743A7A624D2}"/>
    <dgm:cxn modelId="{3EF8E401-D5B5-46E6-8F1D-D87A82043FB3}" type="presOf" srcId="{0F5CC056-B857-450F-804D-067C26C7E11D}" destId="{242323D6-30E5-49B4-91B7-EC2A325F5D82}" srcOrd="0" destOrd="0" presId="urn:microsoft.com/office/officeart/2005/8/layout/cycle4"/>
    <dgm:cxn modelId="{E462670B-9031-4665-B89F-31D00648E6A8}" type="presOf" srcId="{6CA721B3-79FF-4300-A706-20A4680A7CBB}" destId="{DE72BE34-522D-450A-B690-676A94F59E34}" srcOrd="1" destOrd="0" presId="urn:microsoft.com/office/officeart/2005/8/layout/cycle4"/>
    <dgm:cxn modelId="{D08C8611-AFEA-4824-B6C8-7D594CC0A716}" srcId="{CA58B41B-3EC5-4061-AB6B-10D0ECB7F441}" destId="{92A6379B-6614-47A7-A4B9-EEB4D432B704}" srcOrd="1" destOrd="0" parTransId="{EEF7A18D-7D41-4C7A-9CF5-E79C635461E1}" sibTransId="{766D2468-6941-4B84-854A-A323F3661A7C}"/>
    <dgm:cxn modelId="{F298E912-1256-416A-BFB9-E22456B6A057}" srcId="{AC4A5022-C227-4010-A488-F94FB8049B4B}" destId="{0F5CC056-B857-450F-804D-067C26C7E11D}" srcOrd="0" destOrd="0" parTransId="{DA866BA4-3991-4AA5-A676-2B794218E8F8}" sibTransId="{712685E0-92F0-498A-AFB3-73DC6C90A78D}"/>
    <dgm:cxn modelId="{FBE69A23-15D3-4CCE-82AF-4815B6AB57A4}" type="presOf" srcId="{4FDFEF84-34B0-4832-9213-2D73C65EC1C0}" destId="{42E61E32-22F4-420C-B611-4C7301BF577B}" srcOrd="0" destOrd="0" presId="urn:microsoft.com/office/officeart/2005/8/layout/cycle4"/>
    <dgm:cxn modelId="{6905BD29-4309-4D5E-8A39-D23A7D6FA91F}" srcId="{CA58B41B-3EC5-4061-AB6B-10D0ECB7F441}" destId="{6CA721B3-79FF-4300-A706-20A4680A7CBB}" srcOrd="0" destOrd="0" parTransId="{4A239F13-CC19-4BFC-9010-5BC83D615838}" sibTransId="{9B749529-B17D-43CB-9A96-FE0164D619D9}"/>
    <dgm:cxn modelId="{E1E5A52D-64CC-4F8B-92CF-983D0752B44E}" type="presOf" srcId="{92A6379B-6614-47A7-A4B9-EEB4D432B704}" destId="{0A4363F4-3283-47D2-A8E4-FA8A4780A71A}" srcOrd="0" destOrd="1" presId="urn:microsoft.com/office/officeart/2005/8/layout/cycle4"/>
    <dgm:cxn modelId="{603EDB3D-ECA6-4689-A908-AE36039849AE}" type="presOf" srcId="{CA32A863-C632-4FA9-A336-B9235D315ED2}" destId="{E799C538-CFA4-49C5-ACB0-0D349CA0321F}" srcOrd="1" destOrd="1" presId="urn:microsoft.com/office/officeart/2005/8/layout/cycle4"/>
    <dgm:cxn modelId="{43C42842-C2EC-473B-AFC7-FC94EA4A4574}" type="presOf" srcId="{8FB736C5-69C7-47ED-9564-252BE528C599}" destId="{928D3FCE-582B-4CDD-8432-E88719DD0768}" srcOrd="0" destOrd="0" presId="urn:microsoft.com/office/officeart/2005/8/layout/cycle4"/>
    <dgm:cxn modelId="{EB7C1C4C-C675-45BD-A284-14FAD2BF2A4F}" type="presOf" srcId="{B84F9E56-6F58-437F-A2EC-5EB69F314AE8}" destId="{F8881D03-B2B6-4360-972B-A3207C1D0777}" srcOrd="0" destOrd="0" presId="urn:microsoft.com/office/officeart/2005/8/layout/cycle4"/>
    <dgm:cxn modelId="{7F7F6B50-A1BA-4523-9307-8CA8F118E6F1}" type="presOf" srcId="{AC4A5022-C227-4010-A488-F94FB8049B4B}" destId="{DBFD0931-ECE0-40E4-8543-4C15A1CE21F1}" srcOrd="0" destOrd="0" presId="urn:microsoft.com/office/officeart/2005/8/layout/cycle4"/>
    <dgm:cxn modelId="{A0FC5E77-A181-4DB3-A748-B6649AA50BE3}" type="presOf" srcId="{B84F9E56-6F58-437F-A2EC-5EB69F314AE8}" destId="{30C469A8-9F1D-4638-9D62-680CC35C18B0}" srcOrd="1" destOrd="0" presId="urn:microsoft.com/office/officeart/2005/8/layout/cycle4"/>
    <dgm:cxn modelId="{5200C07F-B3CC-488E-AD1D-DA1393CB4883}" type="presOf" srcId="{6CA721B3-79FF-4300-A706-20A4680A7CBB}" destId="{0A4363F4-3283-47D2-A8E4-FA8A4780A71A}" srcOrd="0" destOrd="0" presId="urn:microsoft.com/office/officeart/2005/8/layout/cycle4"/>
    <dgm:cxn modelId="{913CF799-123D-49E9-B22D-368AAB33BB30}" srcId="{EB87208D-86B0-43E8-8DA3-F4EA53BEBF18}" destId="{B84F9E56-6F58-437F-A2EC-5EB69F314AE8}" srcOrd="0" destOrd="0" parTransId="{2C97FD46-3369-4070-AEF1-2AB3887D3671}" sibTransId="{AB7E4587-A87B-43EF-83A7-B4848DCCB227}"/>
    <dgm:cxn modelId="{F214BBA6-6414-4EA7-9B05-9F022C910ACD}" type="presOf" srcId="{8FB736C5-69C7-47ED-9564-252BE528C599}" destId="{E799C538-CFA4-49C5-ACB0-0D349CA0321F}" srcOrd="1" destOrd="0" presId="urn:microsoft.com/office/officeart/2005/8/layout/cycle4"/>
    <dgm:cxn modelId="{8B9433AB-A727-4E49-BC3D-72A87EF8059B}" srcId="{C4DAC3FE-9068-483E-8365-C8BA6AAF25D7}" destId="{8FB736C5-69C7-47ED-9564-252BE528C599}" srcOrd="0" destOrd="0" parTransId="{AB487FFA-41DE-4562-9BDE-7DC227B6C51B}" sibTransId="{D844E9AE-B525-4C70-9161-8D687DF442E5}"/>
    <dgm:cxn modelId="{0DECA5AD-1F7B-49D1-B93C-03DA06D6C52C}" type="presOf" srcId="{EB87208D-86B0-43E8-8DA3-F4EA53BEBF18}" destId="{B7180F9B-E467-4594-9541-123E8A08EEAD}" srcOrd="0" destOrd="0" presId="urn:microsoft.com/office/officeart/2005/8/layout/cycle4"/>
    <dgm:cxn modelId="{4C3172B4-1355-41F4-9B1B-CC6264C006CB}" type="presOf" srcId="{0F5CC056-B857-450F-804D-067C26C7E11D}" destId="{5FCCEAF3-E6D4-4240-B782-E714531B9221}" srcOrd="1" destOrd="0" presId="urn:microsoft.com/office/officeart/2005/8/layout/cycle4"/>
    <dgm:cxn modelId="{177E0DB5-14B8-4A88-BBFB-C26CB81230FD}" srcId="{4FDFEF84-34B0-4832-9213-2D73C65EC1C0}" destId="{C4DAC3FE-9068-483E-8365-C8BA6AAF25D7}" srcOrd="1" destOrd="0" parTransId="{37B4C4F0-FCD4-4F2C-B210-ABAFDF0F94F8}" sibTransId="{B20D8A0B-698F-497C-B1EA-9ECA7DCC4FFC}"/>
    <dgm:cxn modelId="{0D555FB7-2B16-425A-A7C4-239FFD136DE3}" srcId="{4FDFEF84-34B0-4832-9213-2D73C65EC1C0}" destId="{EB87208D-86B0-43E8-8DA3-F4EA53BEBF18}" srcOrd="0" destOrd="0" parTransId="{D62E6438-85A5-4AB8-BA1C-89313699C5E8}" sibTransId="{C30A6A37-D968-4A0D-A63D-98AECE31348F}"/>
    <dgm:cxn modelId="{85CDDFC0-0EC2-4189-97F3-76192BC7AEB7}" type="presOf" srcId="{CA58B41B-3EC5-4061-AB6B-10D0ECB7F441}" destId="{F3D252F7-0E02-4FBA-AA98-340681E85039}" srcOrd="0" destOrd="0" presId="urn:microsoft.com/office/officeart/2005/8/layout/cycle4"/>
    <dgm:cxn modelId="{F9E948D0-C689-45BB-ADF9-6AEB0A7CF910}" type="presOf" srcId="{C4DAC3FE-9068-483E-8365-C8BA6AAF25D7}" destId="{1419635B-D871-437F-986B-E30461015EE8}" srcOrd="0" destOrd="0" presId="urn:microsoft.com/office/officeart/2005/8/layout/cycle4"/>
    <dgm:cxn modelId="{150F32DB-F4BC-48EE-AA31-5B7AAE91CBD2}" type="presOf" srcId="{92A6379B-6614-47A7-A4B9-EEB4D432B704}" destId="{DE72BE34-522D-450A-B690-676A94F59E34}" srcOrd="1" destOrd="1" presId="urn:microsoft.com/office/officeart/2005/8/layout/cycle4"/>
    <dgm:cxn modelId="{A0CE78DE-3134-4A08-B236-841230EEAFD2}" type="presOf" srcId="{CA32A863-C632-4FA9-A336-B9235D315ED2}" destId="{928D3FCE-582B-4CDD-8432-E88719DD0768}" srcOrd="0" destOrd="1" presId="urn:microsoft.com/office/officeart/2005/8/layout/cycle4"/>
    <dgm:cxn modelId="{38E2E1F0-4D00-4A37-AA77-CC358934A63B}" srcId="{4FDFEF84-34B0-4832-9213-2D73C65EC1C0}" destId="{AC4A5022-C227-4010-A488-F94FB8049B4B}" srcOrd="3" destOrd="0" parTransId="{84698E3E-335B-4DD6-B04E-F488EEEBA9AA}" sibTransId="{2C8F2831-117B-4FCD-994F-45B167DCB57C}"/>
    <dgm:cxn modelId="{E0A1BDF1-7307-45AF-A0C1-A9645601D674}" srcId="{4FDFEF84-34B0-4832-9213-2D73C65EC1C0}" destId="{CA58B41B-3EC5-4061-AB6B-10D0ECB7F441}" srcOrd="2" destOrd="0" parTransId="{94CA5594-1387-446F-A820-C11FF497AC4E}" sibTransId="{2DC81E65-EE03-41CD-A704-9137F1FA40BC}"/>
    <dgm:cxn modelId="{D736C667-87EB-4A40-AEA9-F2C4970AF961}" type="presParOf" srcId="{42E61E32-22F4-420C-B611-4C7301BF577B}" destId="{78C5049E-728D-4474-8CDD-7401FA7AB915}" srcOrd="0" destOrd="0" presId="urn:microsoft.com/office/officeart/2005/8/layout/cycle4"/>
    <dgm:cxn modelId="{CF9B49C4-5EDF-4E07-85CE-CD0564F4AFA3}" type="presParOf" srcId="{78C5049E-728D-4474-8CDD-7401FA7AB915}" destId="{670F11A9-F0F9-421D-81A3-0D009A2CF5E7}" srcOrd="0" destOrd="0" presId="urn:microsoft.com/office/officeart/2005/8/layout/cycle4"/>
    <dgm:cxn modelId="{5395370E-6724-4CB0-AD16-3EA6602934E3}" type="presParOf" srcId="{670F11A9-F0F9-421D-81A3-0D009A2CF5E7}" destId="{F8881D03-B2B6-4360-972B-A3207C1D0777}" srcOrd="0" destOrd="0" presId="urn:microsoft.com/office/officeart/2005/8/layout/cycle4"/>
    <dgm:cxn modelId="{2455B304-C77E-49A7-B182-0FD91B1E7C0B}" type="presParOf" srcId="{670F11A9-F0F9-421D-81A3-0D009A2CF5E7}" destId="{30C469A8-9F1D-4638-9D62-680CC35C18B0}" srcOrd="1" destOrd="0" presId="urn:microsoft.com/office/officeart/2005/8/layout/cycle4"/>
    <dgm:cxn modelId="{62A976A8-5177-49D8-8806-8CA0F7DF74CE}" type="presParOf" srcId="{78C5049E-728D-4474-8CDD-7401FA7AB915}" destId="{123D00E7-CF71-44E7-98BC-50FCCE7EA9F7}" srcOrd="1" destOrd="0" presId="urn:microsoft.com/office/officeart/2005/8/layout/cycle4"/>
    <dgm:cxn modelId="{068F84A5-6D3D-4CBB-85D1-77965A8C4123}" type="presParOf" srcId="{123D00E7-CF71-44E7-98BC-50FCCE7EA9F7}" destId="{928D3FCE-582B-4CDD-8432-E88719DD0768}" srcOrd="0" destOrd="0" presId="urn:microsoft.com/office/officeart/2005/8/layout/cycle4"/>
    <dgm:cxn modelId="{DEA8B00C-F6B6-4399-BD85-8EF895D8B47C}" type="presParOf" srcId="{123D00E7-CF71-44E7-98BC-50FCCE7EA9F7}" destId="{E799C538-CFA4-49C5-ACB0-0D349CA0321F}" srcOrd="1" destOrd="0" presId="urn:microsoft.com/office/officeart/2005/8/layout/cycle4"/>
    <dgm:cxn modelId="{AE35FED4-77D5-43C8-B6A2-A2EEAE34A066}" type="presParOf" srcId="{78C5049E-728D-4474-8CDD-7401FA7AB915}" destId="{CAF01E36-6BA4-4A96-AD0B-D41C360681DA}" srcOrd="2" destOrd="0" presId="urn:microsoft.com/office/officeart/2005/8/layout/cycle4"/>
    <dgm:cxn modelId="{785F178E-FF80-49AA-922B-8572D3B0F784}" type="presParOf" srcId="{CAF01E36-6BA4-4A96-AD0B-D41C360681DA}" destId="{0A4363F4-3283-47D2-A8E4-FA8A4780A71A}" srcOrd="0" destOrd="0" presId="urn:microsoft.com/office/officeart/2005/8/layout/cycle4"/>
    <dgm:cxn modelId="{FF775601-10BD-4A67-BACD-E9C63933F602}" type="presParOf" srcId="{CAF01E36-6BA4-4A96-AD0B-D41C360681DA}" destId="{DE72BE34-522D-450A-B690-676A94F59E34}" srcOrd="1" destOrd="0" presId="urn:microsoft.com/office/officeart/2005/8/layout/cycle4"/>
    <dgm:cxn modelId="{E4DFDEA2-3C7C-4AA7-BC11-88C4E0B769EB}" type="presParOf" srcId="{78C5049E-728D-4474-8CDD-7401FA7AB915}" destId="{F815770C-08A8-4C2B-B869-CCC121C3C776}" srcOrd="3" destOrd="0" presId="urn:microsoft.com/office/officeart/2005/8/layout/cycle4"/>
    <dgm:cxn modelId="{EC843A60-3428-4227-92F3-FFA8AA49C722}" type="presParOf" srcId="{F815770C-08A8-4C2B-B869-CCC121C3C776}" destId="{242323D6-30E5-49B4-91B7-EC2A325F5D82}" srcOrd="0" destOrd="0" presId="urn:microsoft.com/office/officeart/2005/8/layout/cycle4"/>
    <dgm:cxn modelId="{B095EF2E-7D84-407B-B5D9-2D23B245E192}" type="presParOf" srcId="{F815770C-08A8-4C2B-B869-CCC121C3C776}" destId="{5FCCEAF3-E6D4-4240-B782-E714531B9221}" srcOrd="1" destOrd="0" presId="urn:microsoft.com/office/officeart/2005/8/layout/cycle4"/>
    <dgm:cxn modelId="{1F4304B8-EC1A-4E9A-A97E-EC5531C49925}" type="presParOf" srcId="{78C5049E-728D-4474-8CDD-7401FA7AB915}" destId="{D28D132E-9175-4247-ACAB-3190DB379B44}" srcOrd="4" destOrd="0" presId="urn:microsoft.com/office/officeart/2005/8/layout/cycle4"/>
    <dgm:cxn modelId="{EB2C157D-E390-4DD5-A747-18E8F1B1B38D}" type="presParOf" srcId="{42E61E32-22F4-420C-B611-4C7301BF577B}" destId="{F70DE1D8-919A-45A3-8160-8972FC145559}" srcOrd="1" destOrd="0" presId="urn:microsoft.com/office/officeart/2005/8/layout/cycle4"/>
    <dgm:cxn modelId="{8F292609-E4C9-4FF9-B171-8FFDF2C79C28}" type="presParOf" srcId="{F70DE1D8-919A-45A3-8160-8972FC145559}" destId="{B7180F9B-E467-4594-9541-123E8A08EEAD}" srcOrd="0" destOrd="0" presId="urn:microsoft.com/office/officeart/2005/8/layout/cycle4"/>
    <dgm:cxn modelId="{24D1BFB4-865E-430B-9431-E5ED988E928E}" type="presParOf" srcId="{F70DE1D8-919A-45A3-8160-8972FC145559}" destId="{1419635B-D871-437F-986B-E30461015EE8}" srcOrd="1" destOrd="0" presId="urn:microsoft.com/office/officeart/2005/8/layout/cycle4"/>
    <dgm:cxn modelId="{85824848-E326-473F-A9FD-B89912DC69F8}" type="presParOf" srcId="{F70DE1D8-919A-45A3-8160-8972FC145559}" destId="{F3D252F7-0E02-4FBA-AA98-340681E85039}" srcOrd="2" destOrd="0" presId="urn:microsoft.com/office/officeart/2005/8/layout/cycle4"/>
    <dgm:cxn modelId="{4D39E8D1-6046-47C3-94A5-D1F95D979697}" type="presParOf" srcId="{F70DE1D8-919A-45A3-8160-8972FC145559}" destId="{DBFD0931-ECE0-40E4-8543-4C15A1CE21F1}" srcOrd="3" destOrd="0" presId="urn:microsoft.com/office/officeart/2005/8/layout/cycle4"/>
    <dgm:cxn modelId="{0662B154-CBAC-45D2-90E4-01B98872BB69}" type="presParOf" srcId="{F70DE1D8-919A-45A3-8160-8972FC145559}" destId="{EF2B0155-6D55-4635-B8C6-EA8C376003BE}" srcOrd="4" destOrd="0" presId="urn:microsoft.com/office/officeart/2005/8/layout/cycle4"/>
    <dgm:cxn modelId="{2A1ED85E-C365-462A-9A57-4303F275C6CF}" type="presParOf" srcId="{42E61E32-22F4-420C-B611-4C7301BF577B}" destId="{BD3FC0DB-6AA7-4DA4-8CCA-E4159BD1FC47}" srcOrd="2" destOrd="0" presId="urn:microsoft.com/office/officeart/2005/8/layout/cycle4"/>
    <dgm:cxn modelId="{5FFFD316-5C0D-4BAD-93F7-C7051309487C}" type="presParOf" srcId="{42E61E32-22F4-420C-B611-4C7301BF577B}" destId="{8958BC8D-7276-438E-8BF0-F189C750C65C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363F4-3283-47D2-A8E4-FA8A4780A71A}">
      <dsp:nvSpPr>
        <dsp:cNvPr id="0" name=""/>
        <dsp:cNvSpPr/>
      </dsp:nvSpPr>
      <dsp:spPr>
        <a:xfrm>
          <a:off x="6277389" y="3909229"/>
          <a:ext cx="2839940" cy="183963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122D4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Ayuntamientos</a:t>
          </a:r>
        </a:p>
      </dsp:txBody>
      <dsp:txXfrm>
        <a:off x="7169782" y="4409549"/>
        <a:ext cx="1907136" cy="1298906"/>
      </dsp:txXfrm>
    </dsp:sp>
    <dsp:sp modelId="{242323D6-30E5-49B4-91B7-EC2A325F5D82}">
      <dsp:nvSpPr>
        <dsp:cNvPr id="0" name=""/>
        <dsp:cNvSpPr/>
      </dsp:nvSpPr>
      <dsp:spPr>
        <a:xfrm>
          <a:off x="1643802" y="3909229"/>
          <a:ext cx="2839940" cy="183963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8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Partidos Políticos</a:t>
          </a:r>
        </a:p>
      </dsp:txBody>
      <dsp:txXfrm>
        <a:off x="1684213" y="4409549"/>
        <a:ext cx="1907136" cy="1298906"/>
      </dsp:txXfrm>
    </dsp:sp>
    <dsp:sp modelId="{928D3FCE-582B-4CDD-8432-E88719DD0768}">
      <dsp:nvSpPr>
        <dsp:cNvPr id="0" name=""/>
        <dsp:cNvSpPr/>
      </dsp:nvSpPr>
      <dsp:spPr>
        <a:xfrm>
          <a:off x="6277389" y="0"/>
          <a:ext cx="2839940" cy="183963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8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Órganos Autónomos</a:t>
          </a:r>
        </a:p>
      </dsp:txBody>
      <dsp:txXfrm>
        <a:off x="7169782" y="40411"/>
        <a:ext cx="1907136" cy="1298906"/>
      </dsp:txXfrm>
    </dsp:sp>
    <dsp:sp modelId="{F8881D03-B2B6-4360-972B-A3207C1D0777}">
      <dsp:nvSpPr>
        <dsp:cNvPr id="0" name=""/>
        <dsp:cNvSpPr/>
      </dsp:nvSpPr>
      <dsp:spPr>
        <a:xfrm>
          <a:off x="1643802" y="0"/>
          <a:ext cx="2839940" cy="183963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122D4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Autoridad, Entidad, Órgano u Organismo</a:t>
          </a:r>
        </a:p>
      </dsp:txBody>
      <dsp:txXfrm>
        <a:off x="1684213" y="40411"/>
        <a:ext cx="1907136" cy="1298906"/>
      </dsp:txXfrm>
    </dsp:sp>
    <dsp:sp modelId="{B7180F9B-E467-4594-9541-123E8A08EEAD}">
      <dsp:nvSpPr>
        <dsp:cNvPr id="0" name=""/>
        <dsp:cNvSpPr/>
      </dsp:nvSpPr>
      <dsp:spPr>
        <a:xfrm>
          <a:off x="2833818" y="327685"/>
          <a:ext cx="2489259" cy="2489259"/>
        </a:xfrm>
        <a:prstGeom prst="pieWedge">
          <a:avLst/>
        </a:prstGeom>
        <a:solidFill>
          <a:srgbClr val="80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Poder Ejecutivo, Legislativo y Judicial </a:t>
          </a:r>
        </a:p>
      </dsp:txBody>
      <dsp:txXfrm>
        <a:off x="3562905" y="1056772"/>
        <a:ext cx="1760172" cy="1760172"/>
      </dsp:txXfrm>
    </dsp:sp>
    <dsp:sp modelId="{1419635B-D871-437F-986B-E30461015EE8}">
      <dsp:nvSpPr>
        <dsp:cNvPr id="0" name=""/>
        <dsp:cNvSpPr/>
      </dsp:nvSpPr>
      <dsp:spPr>
        <a:xfrm rot="5400000">
          <a:off x="5438055" y="327685"/>
          <a:ext cx="2489259" cy="2489259"/>
        </a:xfrm>
        <a:prstGeom prst="pieWedge">
          <a:avLst/>
        </a:prstGeom>
        <a:solidFill>
          <a:srgbClr val="122D46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Tribunales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Fideicomisos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Universidades Públicas </a:t>
          </a:r>
        </a:p>
      </dsp:txBody>
      <dsp:txXfrm rot="-5400000">
        <a:off x="5438055" y="1056772"/>
        <a:ext cx="1760172" cy="1760172"/>
      </dsp:txXfrm>
    </dsp:sp>
    <dsp:sp modelId="{F3D252F7-0E02-4FBA-AA98-340681E85039}">
      <dsp:nvSpPr>
        <dsp:cNvPr id="0" name=""/>
        <dsp:cNvSpPr/>
      </dsp:nvSpPr>
      <dsp:spPr>
        <a:xfrm rot="10800000">
          <a:off x="5438055" y="2931922"/>
          <a:ext cx="2489259" cy="2489259"/>
        </a:xfrm>
        <a:prstGeom prst="pieWedge">
          <a:avLst/>
        </a:prstGeom>
        <a:solidFill>
          <a:srgbClr val="80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Sindicatos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Personas físicas y morales</a:t>
          </a:r>
        </a:p>
      </dsp:txBody>
      <dsp:txXfrm rot="10800000">
        <a:off x="5438055" y="2931922"/>
        <a:ext cx="1760172" cy="1760172"/>
      </dsp:txXfrm>
    </dsp:sp>
    <dsp:sp modelId="{DBFD0931-ECE0-40E4-8543-4C15A1CE21F1}">
      <dsp:nvSpPr>
        <dsp:cNvPr id="0" name=""/>
        <dsp:cNvSpPr/>
      </dsp:nvSpPr>
      <dsp:spPr>
        <a:xfrm rot="16200000">
          <a:off x="2833818" y="2931922"/>
          <a:ext cx="2489259" cy="2489259"/>
        </a:xfrm>
        <a:prstGeom prst="pieWedge">
          <a:avLst/>
        </a:prstGeom>
        <a:solidFill>
          <a:srgbClr val="122D46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Organización o agrupación política, candidatos independientes</a:t>
          </a:r>
        </a:p>
      </dsp:txBody>
      <dsp:txXfrm rot="5400000">
        <a:off x="3562905" y="2931922"/>
        <a:ext cx="1760172" cy="1760172"/>
      </dsp:txXfrm>
    </dsp:sp>
    <dsp:sp modelId="{BD3FC0DB-6AA7-4DA4-8CCA-E4159BD1FC47}">
      <dsp:nvSpPr>
        <dsp:cNvPr id="0" name=""/>
        <dsp:cNvSpPr/>
      </dsp:nvSpPr>
      <dsp:spPr>
        <a:xfrm>
          <a:off x="4950838" y="2357035"/>
          <a:ext cx="859455" cy="747352"/>
        </a:xfrm>
        <a:prstGeom prst="circularArrow">
          <a:avLst/>
        </a:prstGeom>
        <a:solidFill>
          <a:srgbClr val="ED7D31"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8BC8D-7276-438E-8BF0-F189C750C65C}">
      <dsp:nvSpPr>
        <dsp:cNvPr id="0" name=""/>
        <dsp:cNvSpPr/>
      </dsp:nvSpPr>
      <dsp:spPr>
        <a:xfrm rot="10800000">
          <a:off x="4950838" y="2644478"/>
          <a:ext cx="859455" cy="747352"/>
        </a:xfrm>
        <a:prstGeom prst="circularArrow">
          <a:avLst/>
        </a:prstGeom>
        <a:solidFill>
          <a:srgbClr val="ED7D31"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292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667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27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5213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657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252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876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368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91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277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786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30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54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21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08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16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227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7/28/2024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3347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5967" y="1540934"/>
            <a:ext cx="11540066" cy="3513667"/>
          </a:xfrm>
        </p:spPr>
        <p:txBody>
          <a:bodyPr>
            <a:noAutofit/>
          </a:bodyPr>
          <a:lstStyle/>
          <a:p>
            <a:r>
              <a:rPr lang="es-MX" sz="55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Ley 207 de Transparencia y Acceso a la Información Pública y su aplicación a nuestro Sujeto Obligado.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949" y="423971"/>
            <a:ext cx="5121084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1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63034" y="577389"/>
            <a:ext cx="105829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Obligaciones comunes y específicas.</a:t>
            </a:r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342900" y="1965236"/>
            <a:ext cx="1150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es-MX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42900" y="1582341"/>
            <a:ext cx="115062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600" b="1" dirty="0">
                <a:latin typeface="Verdana" panose="020B0604030504040204" pitchFamily="34" charset="0"/>
                <a:ea typeface="Verdana" panose="020B0604030504040204" pitchFamily="34" charset="0"/>
              </a:rPr>
              <a:t>Obligaciones comunes:</a:t>
            </a:r>
          </a:p>
          <a:p>
            <a:pPr algn="just"/>
            <a:endParaRPr lang="es-MX" sz="2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MX" sz="2600" dirty="0">
                <a:latin typeface="Verdana" panose="020B0604030504040204" pitchFamily="34" charset="0"/>
                <a:ea typeface="Verdana" panose="020B0604030504040204" pitchFamily="34" charset="0"/>
              </a:rPr>
              <a:t>Aquellas que describen la información que deberán poner a disposición de las y los particulares y mantener actualizada en los sitios de Internet correspondientes y en el SIPOT de la Plataforma Nacional los sujetos obligados, de acuerdo con sus facultades, obligaciones, funciones u objeto social y la recepción y/o uso de recursos públicos o ejercicio de actos de autoridad, según corresponda.</a:t>
            </a:r>
          </a:p>
          <a:p>
            <a:pPr algn="just"/>
            <a:endParaRPr lang="es-MX" sz="2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MX" sz="11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Lineamientos técnicos generales para la publicación, homologación y estandarización de la información de las obligaciones establecidas en el título quinto y en la fracción IV del artículo 31 de la Ley General de Transparencia y Acceso a la Información Pública, que deben de difundir los sujetos obligados en los portales de Internet y en la Plataforma Nacional de Transparencia.</a:t>
            </a:r>
          </a:p>
        </p:txBody>
      </p:sp>
    </p:spTree>
    <p:extLst>
      <p:ext uri="{BB962C8B-B14F-4D97-AF65-F5344CB8AC3E}">
        <p14:creationId xmlns:p14="http://schemas.microsoft.com/office/powerpoint/2010/main" val="1551612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64066" y="774919"/>
            <a:ext cx="114638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2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Obligaciones específicas:</a:t>
            </a:r>
          </a:p>
          <a:p>
            <a:pPr lvl="0" algn="just"/>
            <a:endParaRPr lang="es-MX" sz="26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just"/>
            <a:r>
              <a:rPr lang="es-MX" sz="26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Aquellas que describen la información que deberán poner a disposición de las y los particulares y mantener actualizada en los sitios de Internet correspondientes y en el SIPOT de la Plataforma Nacional determinados sujetos obligados de acuerdo con su figura legal, atribuciones, facultades y/o su objeto social.</a:t>
            </a:r>
          </a:p>
          <a:p>
            <a:pPr lvl="0" algn="just"/>
            <a:endParaRPr lang="es-MX" sz="26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just"/>
            <a:endParaRPr lang="es-MX" sz="11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just"/>
            <a:r>
              <a:rPr lang="es-MX" sz="11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Lineamientos técnicos generales para la publicación, homologación y estandarización de la información de las obligaciones establecidas en el título quinto y en la fracción IV del artículo 31 de la Ley General de Transparencia y Acceso a la Información Pública, que deben de difundir los sujetos obligados en los portales de Internet y en la Plataforma Nacional de Transparencia.</a:t>
            </a:r>
          </a:p>
        </p:txBody>
      </p:sp>
    </p:spTree>
    <p:extLst>
      <p:ext uri="{BB962C8B-B14F-4D97-AF65-F5344CB8AC3E}">
        <p14:creationId xmlns:p14="http://schemas.microsoft.com/office/powerpoint/2010/main" val="3032498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87211" y="481912"/>
            <a:ext cx="35312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síntesis.</a:t>
            </a:r>
            <a:endParaRPr lang="es-MX" sz="4000" dirty="0"/>
          </a:p>
        </p:txBody>
      </p:sp>
      <p:pic>
        <p:nvPicPr>
          <p:cNvPr id="1026" name="Picture 2" descr="Coordinación General de Fortalecimiento Municipal del Estado de Guerrero |  Chilpancin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62" y="1949865"/>
            <a:ext cx="2133600" cy="21431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mité – Transparencia PRI B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783" y="1933097"/>
            <a:ext cx="2181489" cy="21431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649928" y="4268857"/>
            <a:ext cx="12987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Sujeto </a:t>
            </a:r>
          </a:p>
          <a:p>
            <a:pPr algn="ctr"/>
            <a:r>
              <a:rPr lang="es-MX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obligado</a:t>
            </a:r>
            <a:endParaRPr lang="es-MX" dirty="0"/>
          </a:p>
        </p:txBody>
      </p:sp>
      <p:sp>
        <p:nvSpPr>
          <p:cNvPr id="7" name="Rectángulo 6"/>
          <p:cNvSpPr/>
          <p:nvPr/>
        </p:nvSpPr>
        <p:spPr>
          <a:xfrm>
            <a:off x="3348804" y="4268857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Comité de </a:t>
            </a:r>
          </a:p>
          <a:p>
            <a:pPr algn="ctr"/>
            <a:r>
              <a:rPr lang="es-MX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Transparencia</a:t>
            </a:r>
            <a:endParaRPr lang="es-MX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0794" y="1966632"/>
            <a:ext cx="2153446" cy="2109590"/>
          </a:xfrm>
          <a:prstGeom prst="ellipse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6380794" y="4268856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Unidad de </a:t>
            </a:r>
          </a:p>
          <a:p>
            <a:pPr algn="ctr"/>
            <a:r>
              <a:rPr lang="es-MX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Transparencia</a:t>
            </a:r>
            <a:endParaRPr lang="es-MX" dirty="0"/>
          </a:p>
        </p:txBody>
      </p:sp>
      <p:pic>
        <p:nvPicPr>
          <p:cNvPr id="1030" name="Picture 6" descr="Noticias del Congreso - Modificaciones a remuneraciones de Servidores  Públic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355" y="1966632"/>
            <a:ext cx="2153446" cy="212635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9698902" y="4192656"/>
            <a:ext cx="1572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Servidores</a:t>
            </a:r>
          </a:p>
          <a:p>
            <a:pPr algn="ctr"/>
            <a:r>
              <a:rPr lang="es-MX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públicos</a:t>
            </a:r>
          </a:p>
        </p:txBody>
      </p:sp>
      <p:sp>
        <p:nvSpPr>
          <p:cNvPr id="5" name="Flecha derecha 4"/>
          <p:cNvSpPr/>
          <p:nvPr/>
        </p:nvSpPr>
        <p:spPr>
          <a:xfrm>
            <a:off x="2603946" y="2855732"/>
            <a:ext cx="626533" cy="348158"/>
          </a:xfrm>
          <a:prstGeom prst="rightArrow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Flecha derecha 12"/>
          <p:cNvSpPr/>
          <p:nvPr/>
        </p:nvSpPr>
        <p:spPr>
          <a:xfrm>
            <a:off x="5649957" y="2847348"/>
            <a:ext cx="626533" cy="348158"/>
          </a:xfrm>
          <a:prstGeom prst="rightArrow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Flecha derecha 13"/>
          <p:cNvSpPr/>
          <p:nvPr/>
        </p:nvSpPr>
        <p:spPr>
          <a:xfrm>
            <a:off x="8617531" y="2830580"/>
            <a:ext cx="626533" cy="348158"/>
          </a:xfrm>
          <a:prstGeom prst="rightArrow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8213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08609" y="568924"/>
            <a:ext cx="90941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0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Transparencia Gubernamental.</a:t>
            </a:r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334433" y="1513876"/>
            <a:ext cx="115231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2400" b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es-MX" sz="2400" b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34432" y="1929374"/>
            <a:ext cx="115231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s-MX" sz="2400" b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34431" y="1859340"/>
            <a:ext cx="1152313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latin typeface="Verdana" panose="020B0604030504040204" pitchFamily="34" charset="0"/>
                <a:ea typeface="Verdana" panose="020B0604030504040204" pitchFamily="34" charset="0"/>
              </a:rPr>
              <a:t>La transparencia gubernamental consiste en que la información sobre las actividades de los organismos públicos sea creada y esté a disposición del público, con excepciones limitadas, de manera oportuna y en formatos de datos abiertos sin límites para la reutilización. Esto incluye la divulgación de información en respuesta a las solicitudes de la ciudadanía y de manera proactiva, a iniciativa propia de las entidades públicas. Además de que la información clave acerca de los entes privados esté disponible ya sea directamente o a través de organismos públicos.</a:t>
            </a:r>
            <a:r>
              <a:rPr lang="es-MX" sz="2400" dirty="0"/>
              <a:t> </a:t>
            </a:r>
          </a:p>
          <a:p>
            <a:endParaRPr lang="es-MX" dirty="0"/>
          </a:p>
          <a:p>
            <a:pPr algn="r"/>
            <a:r>
              <a:rPr lang="es-MX" sz="1400" b="1" i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Comisión Económica para América Latina y el Caribe, 2012. (CEPAL)</a:t>
            </a:r>
          </a:p>
        </p:txBody>
      </p:sp>
    </p:spTree>
    <p:extLst>
      <p:ext uri="{BB962C8B-B14F-4D97-AF65-F5344CB8AC3E}">
        <p14:creationId xmlns:p14="http://schemas.microsoft.com/office/powerpoint/2010/main" val="1210153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48360" y="611257"/>
            <a:ext cx="49680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sz="40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Sujeto Obligado.</a:t>
            </a:r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64067" y="1582341"/>
            <a:ext cx="11506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latin typeface="Verdana" panose="020B0604030504040204" pitchFamily="34" charset="0"/>
                <a:ea typeface="Verdana" panose="020B0604030504040204" pitchFamily="34" charset="0"/>
              </a:rPr>
              <a:t>Son sujetos obligados a transparentar y permitir el acceso a su información que obren en su poder: cualquier autoridad, entidad, </a:t>
            </a:r>
            <a:r>
              <a:rPr lang="es-MX" sz="2400" b="1" u="sng" dirty="0">
                <a:latin typeface="Verdana" panose="020B0604030504040204" pitchFamily="34" charset="0"/>
                <a:ea typeface="Verdana" panose="020B0604030504040204" pitchFamily="34" charset="0"/>
              </a:rPr>
              <a:t>órgano u organismos del Poder Ejecutivo</a:t>
            </a:r>
            <a:r>
              <a:rPr lang="es-MX" sz="2400" dirty="0">
                <a:latin typeface="Verdana" panose="020B0604030504040204" pitchFamily="34" charset="0"/>
                <a:ea typeface="Verdana" panose="020B0604030504040204" pitchFamily="34" charset="0"/>
              </a:rPr>
              <a:t>, Legislativo y Judicial, Órganos Autónomos, Órganos con Autonomía Técnica, los Tribunales administrativos, los Ayuntamientos, partidos políticos, organización o agrupación política, candidatos independientes y en los términos de las disposiciones aplicables, fideicomisos y fondos públicos, las universidades públicas, centros de investigación públicos e instituciones de educación superior pública; así como cualquier persona física, moral o sindicato que reciba y ejerza recursos públicos o realice actos de autoridad en los ámbitos estatal y municipal.</a:t>
            </a:r>
          </a:p>
          <a:p>
            <a:pPr algn="just"/>
            <a:endParaRPr lang="es-MX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/>
            <a:r>
              <a:rPr lang="es-MX" sz="1300" b="1" i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Art. 18, Ley 207 de Transparencia y Acceso a la Información Pública del Estado de Guerrero.</a:t>
            </a:r>
          </a:p>
        </p:txBody>
      </p:sp>
    </p:spTree>
    <p:extLst>
      <p:ext uri="{BB962C8B-B14F-4D97-AF65-F5344CB8AC3E}">
        <p14:creationId xmlns:p14="http://schemas.microsoft.com/office/powerpoint/2010/main" val="2158430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E1B03D84-2AB7-469F-95FF-FCED6E040D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1214644"/>
              </p:ext>
            </p:extLst>
          </p:nvPr>
        </p:nvGraphicFramePr>
        <p:xfrm>
          <a:off x="347133" y="533400"/>
          <a:ext cx="10761133" cy="5748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3818467" y="6459379"/>
            <a:ext cx="81279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i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Art. 18, Ley 207 de Transparencia y Acceso a la Información Pública del Estado de Guerrero.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356242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21186" y="535057"/>
            <a:ext cx="75392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sz="40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Unidad de Transparencia.</a:t>
            </a:r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34433" y="1982450"/>
            <a:ext cx="11523133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600" dirty="0">
                <a:latin typeface="Verdana" panose="020B0604030504040204" pitchFamily="34" charset="0"/>
                <a:ea typeface="Verdana" panose="020B0604030504040204" pitchFamily="34" charset="0"/>
              </a:rPr>
              <a:t>Son las unidades administrativas de los sujetos obligados para el manejo de información pública de oficio, clasificación de la información y receptoras únicas de las solicitudes de acceso a la información que se formulen. Estas unidades serán el vínculo con el solicitante y se encargarán de las gestiones internas para que se resuelva y en su caso, se entregue la información o resolución que corresponda.</a:t>
            </a:r>
          </a:p>
          <a:p>
            <a:pPr algn="just"/>
            <a:endParaRPr lang="es-MX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r"/>
            <a:r>
              <a:rPr lang="es-MX" sz="1300" b="1" i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Art. 3, Ley 207 de Transparencia y Acceso a la Información Pública del Estado de Guerrero.</a:t>
            </a:r>
          </a:p>
        </p:txBody>
      </p:sp>
    </p:spTree>
    <p:extLst>
      <p:ext uri="{BB962C8B-B14F-4D97-AF65-F5344CB8AC3E}">
        <p14:creationId xmlns:p14="http://schemas.microsoft.com/office/powerpoint/2010/main" val="2404117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133" y="1352448"/>
            <a:ext cx="3581400" cy="3877733"/>
          </a:xfrm>
          <a:prstGeom prst="ellipse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19098" y="1261534"/>
            <a:ext cx="7649635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romanUcPeriod"/>
            </a:pPr>
            <a:r>
              <a:rPr lang="es-MX" sz="2600" dirty="0">
                <a:latin typeface="Verdana" panose="020B0604030504040204" pitchFamily="34" charset="0"/>
                <a:ea typeface="Verdana" panose="020B0604030504040204" pitchFamily="34" charset="0"/>
              </a:rPr>
              <a:t>Manejo de Información y Transparencia.</a:t>
            </a:r>
          </a:p>
          <a:p>
            <a:pPr marL="514350" indent="-514350">
              <a:buAutoNum type="romanUcPeriod"/>
            </a:pPr>
            <a:endParaRPr lang="es-MX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MX" sz="2600" dirty="0">
                <a:latin typeface="Verdana" panose="020B0604030504040204" pitchFamily="34" charset="0"/>
                <a:ea typeface="Verdana" panose="020B0604030504040204" pitchFamily="34" charset="0"/>
              </a:rPr>
              <a:t>II. Atención de solicitudes. </a:t>
            </a:r>
          </a:p>
          <a:p>
            <a:endParaRPr lang="es-MX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MX" sz="2600" dirty="0">
                <a:latin typeface="Verdana" panose="020B0604030504040204" pitchFamily="34" charset="0"/>
                <a:ea typeface="Verdana" panose="020B0604030504040204" pitchFamily="34" charset="0"/>
              </a:rPr>
              <a:t>III. Sobre información clasificada.</a:t>
            </a:r>
          </a:p>
          <a:p>
            <a:endParaRPr lang="es-MX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MX" sz="2600" dirty="0">
                <a:latin typeface="Verdana" panose="020B0604030504040204" pitchFamily="34" charset="0"/>
                <a:ea typeface="Verdana" panose="020B0604030504040204" pitchFamily="34" charset="0"/>
              </a:rPr>
              <a:t>IV. Sobre datos personales.</a:t>
            </a:r>
          </a:p>
          <a:p>
            <a:endParaRPr lang="es-MX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MX" sz="2600" dirty="0">
                <a:latin typeface="Verdana" panose="020B0604030504040204" pitchFamily="34" charset="0"/>
                <a:ea typeface="Verdana" panose="020B0604030504040204" pitchFamily="34" charset="0"/>
              </a:rPr>
              <a:t>V. En materia de responsabilidades.</a:t>
            </a:r>
          </a:p>
          <a:p>
            <a:endParaRPr lang="es-MX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r"/>
            <a:r>
              <a:rPr lang="es-MX" sz="1100" b="1" i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Art. 54, Ley 207 de Transparencia y Acceso a la Información Pública del Estado de Guerrero.</a:t>
            </a:r>
          </a:p>
          <a:p>
            <a:endParaRPr lang="es-MX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59832" y="548902"/>
            <a:ext cx="7514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latin typeface="Verdana" panose="020B0604030504040204" pitchFamily="34" charset="0"/>
                <a:ea typeface="Verdana" panose="020B0604030504040204" pitchFamily="34" charset="0"/>
              </a:rPr>
              <a:t>Atribuciones de las Unidades de Transparencia:</a:t>
            </a:r>
          </a:p>
        </p:txBody>
      </p:sp>
    </p:spTree>
    <p:extLst>
      <p:ext uri="{BB962C8B-B14F-4D97-AF65-F5344CB8AC3E}">
        <p14:creationId xmlns:p14="http://schemas.microsoft.com/office/powerpoint/2010/main" val="4007318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59833" y="423333"/>
            <a:ext cx="75392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sz="40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Comité de Transparencia.</a:t>
            </a:r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59833" y="1336119"/>
            <a:ext cx="713316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600" dirty="0">
                <a:latin typeface="Verdana" panose="020B0604030504040204" pitchFamily="34" charset="0"/>
                <a:ea typeface="Verdana" panose="020B0604030504040204" pitchFamily="34" charset="0"/>
              </a:rPr>
              <a:t>Cuerpo colegiado que se integra para resolver sobre la información que deberá clasificarse, así como para atender y resolver los requerimientos de las Unidades de Transparencia.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2C9B702-ED43-4781-88E7-A2811CB07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867" y="777276"/>
            <a:ext cx="4368800" cy="4350301"/>
          </a:xfrm>
          <a:prstGeom prst="ellipse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17500" y="3727193"/>
            <a:ext cx="75815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sz="1600" dirty="0">
                <a:latin typeface="Verdana" panose="020B0604030504040204" pitchFamily="34" charset="0"/>
                <a:ea typeface="Verdana" panose="020B0604030504040204" pitchFamily="34" charset="0"/>
              </a:rPr>
              <a:t>El Comité de Transparencia adoptará sus resoluciones por mayoría de votos.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s-MX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sz="1600" dirty="0">
                <a:latin typeface="Verdana" panose="020B0604030504040204" pitchFamily="34" charset="0"/>
                <a:ea typeface="Verdana" panose="020B0604030504040204" pitchFamily="34" charset="0"/>
              </a:rPr>
              <a:t>El Comité de Transparencia tendrá acceso a la información reservada para confirmar, modificar o revocar su clasificación, conforme a la normatividad previamente establecida por los sujetos obligados para el resguardo o salvaguarda de la información.</a:t>
            </a:r>
          </a:p>
          <a:p>
            <a:pPr algn="just"/>
            <a:endParaRPr lang="es-MX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sz="1600" dirty="0">
                <a:latin typeface="Verdana" panose="020B0604030504040204" pitchFamily="34" charset="0"/>
                <a:ea typeface="Verdana" panose="020B0604030504040204" pitchFamily="34" charset="0"/>
              </a:rPr>
              <a:t>Los Comités de Transparencia deben registrarse ante el Instituto por parte de los sujetos obligados.</a:t>
            </a:r>
          </a:p>
        </p:txBody>
      </p:sp>
    </p:spTree>
    <p:extLst>
      <p:ext uri="{BB962C8B-B14F-4D97-AF65-F5344CB8AC3E}">
        <p14:creationId xmlns:p14="http://schemas.microsoft.com/office/powerpoint/2010/main" val="2655057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00566" y="863600"/>
            <a:ext cx="115908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300" dirty="0">
                <a:latin typeface="Verdana" panose="020B0604030504040204" pitchFamily="34" charset="0"/>
                <a:ea typeface="Verdana" panose="020B0604030504040204" pitchFamily="34" charset="0"/>
              </a:rPr>
              <a:t>Integrado de manera colegiada y por un número impar, nombrados por el titular del propio sujeto obligado determine, sin que sus integrantes dependan jerárquicamente entre sí. No podrán reunirse dos o más de estos integrantes en una sola persona.</a:t>
            </a:r>
          </a:p>
          <a:p>
            <a:pPr algn="just"/>
            <a:endParaRPr lang="es-MX" sz="2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300" dirty="0">
                <a:latin typeface="Verdana" panose="020B0604030504040204" pitchFamily="34" charset="0"/>
                <a:ea typeface="Verdana" panose="020B0604030504040204" pitchFamily="34" charset="0"/>
              </a:rPr>
              <a:t>Los miembros propietarios de los Comités de Transparencia deberán tener un nivel jerárquico directivo o de toma de decisiones dentro de la estructura o integración del sujeto obligado de que se trate y contarán con los suplentes designados de conformidad con la normatividad interna, debiendo corresponder a personas que ocupen cargos de la jerarquía inmediata inferior a la de dichos propietarios.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166533" y="5367179"/>
            <a:ext cx="882226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300" b="1" i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Art. 56, Ley 207 de Transparencia y Acceso a la Información Pública del Estado de Guerrero.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55088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3128" y="533400"/>
            <a:ext cx="9305472" cy="970450"/>
          </a:xfrm>
        </p:spPr>
        <p:txBody>
          <a:bodyPr>
            <a:noAutofit/>
          </a:bodyPr>
          <a:lstStyle/>
          <a:p>
            <a:pPr algn="just"/>
            <a:r>
              <a:rPr lang="es-MX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Obligaciones de Transparencia.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1064" y="2003381"/>
            <a:ext cx="11489872" cy="2839551"/>
          </a:xfrm>
        </p:spPr>
        <p:txBody>
          <a:bodyPr>
            <a:noAutofit/>
          </a:bodyPr>
          <a:lstStyle/>
          <a:p>
            <a:pPr marL="36900" indent="0" algn="just">
              <a:buNone/>
            </a:pPr>
            <a:r>
              <a:rPr lang="es-MX" sz="2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Información que los sujetos obligados deben difundir, actualizar y poner a disposición del público en los sitios de internet correspondientes de los sujetos obligados y a través de la Plataforma Nacional, de manera proactiva, sin que medie solicitud de por medio.</a:t>
            </a:r>
          </a:p>
          <a:p>
            <a:pPr marL="0" lvl="0" indent="0" algn="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s-MX" sz="1300" b="1" i="1" dirty="0">
              <a:ln>
                <a:noFill/>
              </a:ln>
              <a:solidFill>
                <a:srgbClr val="FFFF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s-MX" sz="1300" b="1" i="1" dirty="0">
              <a:ln>
                <a:noFill/>
              </a:ln>
              <a:solidFill>
                <a:srgbClr val="FFFF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s-MX" sz="1300" b="1" i="1" dirty="0">
                <a:ln>
                  <a:noFill/>
                </a:ln>
                <a:solidFill>
                  <a:srgbClr val="FFFF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Art. 3, Ley 207 de Transparencia y Acceso a la Información Pública del Estado de Guerrero.</a:t>
            </a:r>
          </a:p>
          <a:p>
            <a:pPr marL="36900" indent="0" algn="just">
              <a:buNone/>
            </a:pPr>
            <a:endParaRPr lang="es-MX" sz="26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6900" indent="0" algn="just">
              <a:buNone/>
            </a:pPr>
            <a:endParaRPr lang="es-MX" sz="26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3196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zarra">
  <a:themeElements>
    <a:clrScheme name="Pizarr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Pizarr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zarr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TM04033929[[fn=Pizarra]]</Template>
  <TotalTime>643</TotalTime>
  <Words>1026</Words>
  <Application>Microsoft Office PowerPoint</Application>
  <PresentationFormat>Panorámica</PresentationFormat>
  <Paragraphs>74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Calisto MT</vt:lpstr>
      <vt:lpstr>Trebuchet MS</vt:lpstr>
      <vt:lpstr>Verdana</vt:lpstr>
      <vt:lpstr>Wingdings</vt:lpstr>
      <vt:lpstr>Wingdings 2</vt:lpstr>
      <vt:lpstr>Pizarra</vt:lpstr>
      <vt:lpstr>Ley 207 de Transparencia y Acceso a la Información Pública y su aplicación a nuestro Sujeto Obligado.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Obligaciones de Transparencia.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Ley 207 de Transparencia y Acceso a la Información, su aplicación a nuestro Sujeto Obligado.</dc:title>
  <dc:creator>gabycuellar987@outlook.com</dc:creator>
  <cp:lastModifiedBy>RAMON</cp:lastModifiedBy>
  <cp:revision>49</cp:revision>
  <dcterms:created xsi:type="dcterms:W3CDTF">2024-06-18T20:17:34Z</dcterms:created>
  <dcterms:modified xsi:type="dcterms:W3CDTF">2024-07-28T23:38:44Z</dcterms:modified>
</cp:coreProperties>
</file>