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7086600" cy="93726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/>
        <a:cs typeface="MS Gothic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/>
        <a:cs typeface="MS Gothic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/>
        <a:cs typeface="MS Gothic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/>
        <a:cs typeface="MS Gothic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/>
        <a:cs typeface="MS Gothic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MS Gothic"/>
        <a:cs typeface="MS Gothic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MS Gothic"/>
        <a:cs typeface="MS Gothic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MS Gothic"/>
        <a:cs typeface="MS Gothic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MS Gothic"/>
        <a:cs typeface="MS Gothic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20">
          <p15:clr>
            <a:srgbClr val="A4A3A4"/>
          </p15:clr>
        </p15:guide>
        <p15:guide id="2" pos="225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720"/>
        <p:guide pos="225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086600" cy="9372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s-MX">
              <a:latin typeface="Arial" charset="0"/>
              <a:ea typeface="MS Gothic" charset="-128"/>
              <a:cs typeface="+mn-cs"/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3071813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s-MX">
              <a:latin typeface="Arial" charset="0"/>
              <a:ea typeface="MS Gothic" charset="-128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14788" y="0"/>
            <a:ext cx="3070225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638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01738" y="703263"/>
            <a:ext cx="4683125" cy="3513137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08025" y="4452938"/>
            <a:ext cx="5670550" cy="421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MX" noProof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901113"/>
            <a:ext cx="3071813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s-MX">
              <a:latin typeface="Arial" charset="0"/>
              <a:ea typeface="MS Gothic" charset="-128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14788" y="8901113"/>
            <a:ext cx="3070225" cy="468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fld id="{9BE1082D-B89F-420B-A4F3-5192F749EFB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68720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A562301-7554-4C3D-8285-DAAB07D02CB8}" type="slidenum">
              <a:rPr lang="es-MX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1</a:t>
            </a:fld>
            <a:endParaRPr lang="es-MX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3263"/>
            <a:ext cx="4687888" cy="3514725"/>
          </a:xfrm>
          <a:solidFill>
            <a:srgbClr val="FFFFFF"/>
          </a:solidFill>
          <a:ln/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8025" y="4452938"/>
            <a:ext cx="5672138" cy="4217987"/>
          </a:xfrm>
          <a:noFill/>
          <a:ln/>
        </p:spPr>
        <p:txBody>
          <a:bodyPr wrap="none" anchor="ctr"/>
          <a:lstStyle/>
          <a:p>
            <a:endParaRPr lang="es-MX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ED6E2-5FE6-42C0-A800-E1F3AA97ECD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744AA-CAD9-4D5F-9881-7EAF6C54655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42ECE-609F-451A-9D43-E5C2D8B42B1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54B6C-538D-4E8D-8F4A-72F2A972E09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028C4-306B-4A9D-90FB-01329EAF83F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454DE-BF85-4555-A57C-8A91400D075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5B06F-EF96-436A-8D6F-D37CD9BF96F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58E55-D34E-4A2A-B6CE-508E65A8DC4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980B0-1E0B-4EE7-82F4-6C27CCC5B1B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D4D00-53EA-4F6E-969A-6E67825720A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pic>
        <p:nvPicPr>
          <p:cNvPr id="5" name="4 Imagen" descr="Un dibujo con letras&#10;&#10;Descripción generada automáticamente con confianza media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1810385" cy="483870"/>
          </a:xfrm>
          <a:prstGeom prst="rect">
            <a:avLst/>
          </a:prstGeom>
        </p:spPr>
      </p:pic>
      <p:pic>
        <p:nvPicPr>
          <p:cNvPr id="6" name="Picture 12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5344"/>
            <a:ext cx="9144000" cy="18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0B50C-761C-4E7A-BD6F-FE439DD5C46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96562-1441-48CC-A0DB-390E6D89F52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los formatos del texto del esquema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  <a:p>
            <a:pPr lvl="4"/>
            <a:r>
              <a:rPr lang="en-GB"/>
              <a:t>Octavo nivel del esquema</a:t>
            </a:r>
          </a:p>
          <a:p>
            <a:pPr lvl="4"/>
            <a:r>
              <a:rPr lang="en-GB"/>
              <a:t>Noveno nivel del esquema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57200" y="6308725"/>
            <a:ext cx="2133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s-MX">
              <a:latin typeface="Arial" charset="0"/>
              <a:ea typeface="MS Gothic" charset="-128"/>
              <a:cs typeface="+mn-cs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308725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s-MX">
              <a:latin typeface="Arial" charset="0"/>
              <a:ea typeface="MS Gothic" charset="-128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898989"/>
                </a:solidFill>
                <a:latin typeface="Arial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fld id="{B82FF73B-A58A-4561-B297-E99D4BEBC3E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1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MS Gothic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2" charset="0"/>
          <a:ea typeface="MS Gothic" charset="-128"/>
          <a:cs typeface="MS Gothic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2" charset="0"/>
          <a:ea typeface="MS Gothic" charset="-128"/>
          <a:cs typeface="MS Gothic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2" charset="0"/>
          <a:ea typeface="MS Gothic" charset="-128"/>
          <a:cs typeface="MS Gothic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2" charset="0"/>
          <a:ea typeface="MS Gothic" charset="-128"/>
          <a:cs typeface="MS Gothi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Gothic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Gothic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Gothic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Gothic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MS Gothic" charset="0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MS Gothic" charset="0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MS Gothic" charset="0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MS Gothic" charset="0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MS Gothic" charset="0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i.guerrero.gob.mx/uploads/2006/02/LTSPEG248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51520" y="1484784"/>
            <a:ext cx="1487488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dirty="0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819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6956425" y="6309320"/>
            <a:ext cx="2035175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sz="9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23529" y="1911603"/>
            <a:ext cx="8606160" cy="1956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285750" indent="-285750" algn="just">
              <a:buClr>
                <a:srgbClr val="000000"/>
              </a:buClr>
              <a:buSzPct val="100000"/>
              <a:buFont typeface="Times New Roman" pitchFamily="18" charset="0"/>
              <a:buAutoNum type="romanUcPeriod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_tradnl" sz="1100" dirty="0">
                <a:solidFill>
                  <a:srgbClr val="000000"/>
                </a:solidFill>
              </a:rPr>
              <a:t>Fomentar entre los Gobiernos Municipales la cultura  de una planeación democrática  a través del Plan Municipal de Desarrollo, que redunden en el desarrollo integral del Municipio;</a:t>
            </a:r>
          </a:p>
          <a:p>
            <a:pPr marL="285750" indent="-285750" algn="just">
              <a:buClr>
                <a:srgbClr val="000000"/>
              </a:buClr>
              <a:buSzPct val="100000"/>
              <a:buFont typeface="Times New Roman" pitchFamily="18" charset="0"/>
              <a:buAutoNum type="romanUcPeriod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_tradnl" sz="1100" dirty="0">
                <a:solidFill>
                  <a:srgbClr val="000000"/>
                </a:solidFill>
              </a:rPr>
              <a:t> Promover con los Ayuntamientos el establecimiento y operación de los Comités de Planeación de Desarrollo Municipal;</a:t>
            </a:r>
          </a:p>
          <a:p>
            <a:pPr marL="285750" indent="-285750" algn="just">
              <a:buClr>
                <a:srgbClr val="000000"/>
              </a:buClr>
              <a:buSzPct val="100000"/>
              <a:buFont typeface="Times New Roman" pitchFamily="18" charset="0"/>
              <a:buAutoNum type="romanUcPeriod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_tradnl" sz="1100" dirty="0">
                <a:solidFill>
                  <a:srgbClr val="000000"/>
                </a:solidFill>
              </a:rPr>
              <a:t>Proyectar, diseñar, promover y articular, en el contexto del desarrollo urbano estatal, regional y municipal, una política estatal de suelo y reservas territoriales en coordinación con otras dependencias y en colaboración con los Ayuntamientos;</a:t>
            </a:r>
          </a:p>
          <a:p>
            <a:pPr marL="285750" indent="-285750" algn="just">
              <a:buClr>
                <a:srgbClr val="000000"/>
              </a:buClr>
              <a:buSzPct val="100000"/>
              <a:buFont typeface="Times New Roman" pitchFamily="18" charset="0"/>
              <a:buAutoNum type="romanUcPeriod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_tradnl" sz="1100" dirty="0">
                <a:solidFill>
                  <a:srgbClr val="000000"/>
                </a:solidFill>
              </a:rPr>
              <a:t>Colaborar con Gobiernos Municipales en la orientación de la distribución territorial de la comunidad en los centros de población;</a:t>
            </a:r>
          </a:p>
          <a:p>
            <a:pPr marL="285750" indent="-285750" algn="just">
              <a:buClr>
                <a:srgbClr val="000000"/>
              </a:buClr>
              <a:buSzPct val="100000"/>
              <a:buFont typeface="Times New Roman" pitchFamily="18" charset="0"/>
              <a:buAutoNum type="romanUcPeriod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_tradnl" sz="1100" dirty="0">
                <a:solidFill>
                  <a:srgbClr val="000000"/>
                </a:solidFill>
              </a:rPr>
              <a:t>Fomentar la cooperación y la asociación de los Gobiernos Municipales para la prestación eficaz y oportuna de los servicios públicos;</a:t>
            </a:r>
          </a:p>
          <a:p>
            <a:pPr marL="285750" indent="-285750" algn="just">
              <a:buClr>
                <a:srgbClr val="000000"/>
              </a:buClr>
              <a:buSzPct val="100000"/>
              <a:buFont typeface="Times New Roman" pitchFamily="18" charset="0"/>
              <a:buAutoNum type="romanUcPeriod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_tradnl" sz="1100" dirty="0">
                <a:solidFill>
                  <a:srgbClr val="000000"/>
                </a:solidFill>
              </a:rPr>
              <a:t>Promover la participación de las comunidades y organizaciones sociales para que colaboren responsablemente en la planeación y gestión del desarrollo urbano;</a:t>
            </a:r>
          </a:p>
          <a:p>
            <a:pPr marL="285750" indent="-285750" algn="just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_tradnl" sz="1100" dirty="0">
                <a:solidFill>
                  <a:srgbClr val="000000"/>
                </a:solidFill>
              </a:rPr>
              <a:t>Las demás contenidas en el Reglamento Interior y en el Manual de Organización.</a:t>
            </a:r>
            <a:endParaRPr lang="es-MX" sz="1100" dirty="0">
              <a:solidFill>
                <a:srgbClr val="000000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87338" y="4352758"/>
            <a:ext cx="8570911" cy="1956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just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sz="1100" dirty="0">
                <a:solidFill>
                  <a:srgbClr val="000000"/>
                </a:solidFill>
              </a:rPr>
              <a:t>I. Cumplir con la máxima diligencia el servicio que le sea encomendado y abstenerse de cualquier acto u omisión, que cause la suspensión o deficiencia del servicio o implique abuso o ejercicio indebido de un empleo, cargo o comisión;</a:t>
            </a:r>
          </a:p>
          <a:p>
            <a:pPr algn="just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sz="1100" dirty="0">
                <a:solidFill>
                  <a:srgbClr val="000000"/>
                </a:solidFill>
              </a:rPr>
              <a:t> </a:t>
            </a:r>
          </a:p>
          <a:p>
            <a:pPr algn="just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sz="1100" dirty="0">
                <a:solidFill>
                  <a:srgbClr val="000000"/>
                </a:solidFill>
              </a:rPr>
              <a:t>II. Formular y ejecutar legalmente los planes, programas y presupuestos correspondientes a su competencia y cumplir las Leyes y otras normas que determinen el manejo de recursos económicos públicos;</a:t>
            </a:r>
          </a:p>
          <a:p>
            <a:pPr algn="just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sz="1100" dirty="0">
                <a:solidFill>
                  <a:srgbClr val="000000"/>
                </a:solidFill>
              </a:rPr>
              <a:t> </a:t>
            </a:r>
          </a:p>
          <a:p>
            <a:pPr algn="just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sz="1100" dirty="0">
                <a:solidFill>
                  <a:srgbClr val="000000"/>
                </a:solidFill>
              </a:rPr>
              <a:t>III. Utilizar los recursos que tenga asignados para el desempeño de su empleo, cargo o comisión, las facultades que le sean atribuidas o la información reservada a que tenga acceso por su función exclusivamente para los fines a que están afectos;</a:t>
            </a:r>
          </a:p>
          <a:p>
            <a:pPr algn="just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MX" sz="1100" dirty="0">
              <a:solidFill>
                <a:srgbClr val="000000"/>
              </a:solidFill>
            </a:endParaRPr>
          </a:p>
          <a:p>
            <a:pPr algn="just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sz="1100" dirty="0">
                <a:solidFill>
                  <a:srgbClr val="000000"/>
                </a:solidFill>
              </a:rPr>
              <a:t>Las demás contempladas en los </a:t>
            </a:r>
            <a:r>
              <a:rPr lang="es-MX" sz="1100" dirty="0">
                <a:solidFill>
                  <a:schemeClr val="tx1"/>
                </a:solidFill>
              </a:rPr>
              <a:t>artículos 63 de la Ley de Número 695 de Responsabilidades de los Servidores Públicos del Estado y Municipios de Guerrero y 43 de la  Ley de Trabajo de los Servidores  Públicos del Estado de Guerrero Número 248</a:t>
            </a:r>
            <a:r>
              <a:rPr lang="es-MX" sz="1100" b="1" dirty="0">
                <a:solidFill>
                  <a:schemeClr val="tx1"/>
                </a:solidFill>
                <a:hlinkClick r:id="rId4"/>
              </a:rPr>
              <a:t> </a:t>
            </a:r>
            <a:endParaRPr lang="es-MX" sz="1100" dirty="0">
              <a:solidFill>
                <a:srgbClr val="000000"/>
              </a:solidFill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51520" y="3933056"/>
            <a:ext cx="216852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dirty="0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A20DDC71-1695-4650-8C5D-A7A8B04EF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3562" y="379413"/>
            <a:ext cx="4668564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sz="2400" dirty="0">
                <a:solidFill>
                  <a:srgbClr val="0070C0"/>
                </a:solidFill>
              </a:rPr>
              <a:t>C. Jesús Daniel Mendoza </a:t>
            </a:r>
            <a:r>
              <a:rPr lang="es-MX" sz="2400" dirty="0" err="1">
                <a:solidFill>
                  <a:srgbClr val="0070C0"/>
                </a:solidFill>
              </a:rPr>
              <a:t>Nuñez</a:t>
            </a:r>
            <a:endParaRPr lang="es-MX" sz="2400" dirty="0">
              <a:solidFill>
                <a:srgbClr val="0070C0"/>
              </a:solidFill>
            </a:endParaRPr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329A1830-B293-44C4-9ED2-4BF7B9F7A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6885" y="764704"/>
            <a:ext cx="3144107" cy="648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Jefe del Departamento de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Asistencia a la Planeación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AD77A32-3E26-4DC3-A304-96C468816CC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07" r="20789" b="14897"/>
          <a:stretch/>
        </p:blipFill>
        <p:spPr>
          <a:xfrm>
            <a:off x="7397254" y="324690"/>
            <a:ext cx="1404854" cy="1545339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Calibri"/>
        <a:ea typeface="MS Gothic"/>
        <a:cs typeface=""/>
      </a:majorFont>
      <a:minorFont>
        <a:latin typeface="Calibri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4871</TotalTime>
  <Words>352</Words>
  <Application>Microsoft Office PowerPoint</Application>
  <PresentationFormat>Presentación en pantalla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MS Gothic</vt:lpstr>
      <vt:lpstr>Arial</vt:lpstr>
      <vt:lpstr>Arial Unicode MS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acceso</dc:creator>
  <cp:lastModifiedBy>DELEGADO</cp:lastModifiedBy>
  <cp:revision>377</cp:revision>
  <cp:lastPrinted>2011-05-17T16:56:53Z</cp:lastPrinted>
  <dcterms:created xsi:type="dcterms:W3CDTF">2010-10-27T17:35:15Z</dcterms:created>
  <dcterms:modified xsi:type="dcterms:W3CDTF">2025-10-10T19:58:27Z</dcterms:modified>
</cp:coreProperties>
</file>