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6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52525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52525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52525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52525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1185" y="2336038"/>
            <a:ext cx="9469628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52525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8645" y="3339805"/>
            <a:ext cx="9474708" cy="2516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0207" y="2883865"/>
            <a:ext cx="684149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u="sng" spc="890" dirty="0">
                <a:uFill>
                  <a:solidFill>
                    <a:srgbClr val="E8D191"/>
                  </a:solidFill>
                </a:uFill>
              </a:rPr>
              <a:t> </a:t>
            </a:r>
            <a:r>
              <a:rPr sz="4000" u="sng" dirty="0">
                <a:uFill>
                  <a:solidFill>
                    <a:srgbClr val="E8D191"/>
                  </a:solidFill>
                </a:uFill>
              </a:rPr>
              <a:t>GUIA</a:t>
            </a:r>
            <a:r>
              <a:rPr sz="4000" u="sng" spc="-270" dirty="0">
                <a:uFill>
                  <a:solidFill>
                    <a:srgbClr val="E8D191"/>
                  </a:solidFill>
                </a:uFill>
              </a:rPr>
              <a:t> </a:t>
            </a:r>
            <a:r>
              <a:rPr sz="4000" u="sng" dirty="0">
                <a:uFill>
                  <a:solidFill>
                    <a:srgbClr val="E8D191"/>
                  </a:solidFill>
                </a:uFill>
              </a:rPr>
              <a:t>SIMPLE</a:t>
            </a:r>
            <a:r>
              <a:rPr sz="4000" u="sng" spc="-10" dirty="0">
                <a:uFill>
                  <a:solidFill>
                    <a:srgbClr val="E8D191"/>
                  </a:solidFill>
                </a:uFill>
              </a:rPr>
              <a:t> </a:t>
            </a:r>
            <a:r>
              <a:rPr sz="4000" u="sng" dirty="0">
                <a:uFill>
                  <a:solidFill>
                    <a:srgbClr val="E8D191"/>
                  </a:solidFill>
                </a:uFill>
              </a:rPr>
              <a:t>DE</a:t>
            </a:r>
            <a:r>
              <a:rPr sz="4000" u="sng" spc="-265" dirty="0">
                <a:uFill>
                  <a:solidFill>
                    <a:srgbClr val="E8D191"/>
                  </a:solidFill>
                </a:uFill>
              </a:rPr>
              <a:t> </a:t>
            </a:r>
            <a:r>
              <a:rPr sz="4000" u="sng" spc="-10" dirty="0">
                <a:uFill>
                  <a:solidFill>
                    <a:srgbClr val="E8D191"/>
                  </a:solidFill>
                </a:uFill>
              </a:rPr>
              <a:t>ARCHIVO </a:t>
            </a:r>
            <a:endParaRPr sz="4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FFDE63-52A2-DB8A-D86E-C48AA3D19C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844" r="32250" b="87454"/>
          <a:stretch>
            <a:fillRect/>
          </a:stretch>
        </p:blipFill>
        <p:spPr bwMode="auto">
          <a:xfrm>
            <a:off x="2680207" y="1647008"/>
            <a:ext cx="5486400" cy="12368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A492322-27F6-A589-C4A1-1F6369C07A6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5650" y="1137919"/>
          <a:ext cx="10490198" cy="2487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3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1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59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24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8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30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214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48285">
                <a:tc gridSpan="15">
                  <a:txBody>
                    <a:bodyPr/>
                    <a:lstStyle/>
                    <a:p>
                      <a:pPr marL="1184910">
                        <a:lnSpc>
                          <a:spcPts val="1855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FONDO: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SECRETARÍA</a:t>
                      </a:r>
                      <a:r>
                        <a:rPr sz="16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GESTIÓN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INTEGRAL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RIESGOS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b="1" spc="3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PROTECCIÓN</a:t>
                      </a:r>
                      <a:r>
                        <a:rPr sz="16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CIVIL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539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285">
                <a:tc gridSpan="15"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sz="16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SECCIÓN:</a:t>
                      </a:r>
                      <a:r>
                        <a:rPr sz="1600" b="1" spc="-9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4C.RECURSOS</a:t>
                      </a:r>
                      <a:r>
                        <a:rPr sz="1600" b="1" spc="-9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HUMANOS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AB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89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CÓDIGO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C7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34950" marR="227329" indent="78740">
                        <a:lnSpc>
                          <a:spcPts val="1250"/>
                        </a:lnSpc>
                      </a:pPr>
                      <a:r>
                        <a:rPr sz="10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SERIES</a:t>
                      </a:r>
                      <a:r>
                        <a:rPr sz="1050" b="1" spc="-5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Y </a:t>
                      </a:r>
                      <a:r>
                        <a:rPr sz="105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SUBSERIES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C7"/>
                    </a:solidFill>
                  </a:tcPr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ts val="1230"/>
                        </a:lnSpc>
                      </a:pPr>
                      <a:r>
                        <a:rPr sz="11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PLAZO</a:t>
                      </a:r>
                      <a:r>
                        <a:rPr sz="1100" b="1" spc="-1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100" b="1" spc="-3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CONSERVACIÓN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8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C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VALOR</a:t>
                      </a:r>
                      <a:r>
                        <a:rPr sz="800" b="1" spc="-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DOCUMENTAL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33070">
                        <a:lnSpc>
                          <a:spcPts val="1110"/>
                        </a:lnSpc>
                        <a:spcBef>
                          <a:spcPts val="30"/>
                        </a:spcBef>
                      </a:pPr>
                      <a:r>
                        <a:rPr sz="10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TIEMPO</a:t>
                      </a:r>
                      <a:r>
                        <a:rPr sz="1000" b="1" spc="-6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000" b="1" spc="1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GUARDA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03555">
                        <a:lnSpc>
                          <a:spcPts val="1110"/>
                        </a:lnSpc>
                        <a:spcBef>
                          <a:spcPts val="30"/>
                        </a:spcBef>
                      </a:pPr>
                      <a:r>
                        <a:rPr sz="10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DESTINO</a:t>
                      </a:r>
                      <a:r>
                        <a:rPr sz="1000" b="1" spc="-5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FINAL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36550">
                        <a:lnSpc>
                          <a:spcPts val="1110"/>
                        </a:lnSpc>
                        <a:spcBef>
                          <a:spcPts val="30"/>
                        </a:spcBef>
                      </a:pP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CLASIFICACIÓN</a:t>
                      </a:r>
                      <a:r>
                        <a:rPr sz="10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DE</a:t>
                      </a:r>
                      <a:r>
                        <a:rPr sz="1000" b="1" spc="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INFORMACIÓN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31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000" b="1" spc="-5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000" b="1" spc="-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C/F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1910" marR="27305" indent="-635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ARCHIVO TRÁMITE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2545" marR="30480" indent="-1905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ARCHIVO CONCENTRA </a:t>
                      </a:r>
                      <a:r>
                        <a:rPr sz="1000" b="1" spc="-2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CIÓN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12065" marR="5080" indent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VIGENCI </a:t>
                      </a:r>
                      <a:r>
                        <a:rPr sz="1000" b="1" spc="-5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DOCUME </a:t>
                      </a:r>
                      <a:r>
                        <a:rPr sz="1000" b="1" spc="-2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NTAL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105"/>
                        </a:lnSpc>
                        <a:spcBef>
                          <a:spcPts val="840"/>
                        </a:spcBef>
                      </a:pP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(AÑOS)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BAJA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HISTÓRICO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0485" marR="34290" indent="-279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CONSER VACION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PÚBLICA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050" marR="762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RESERVA </a:t>
                      </a:r>
                      <a:r>
                        <a:rPr sz="1000" b="1" spc="-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DA </a:t>
                      </a: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(AÑOS)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10209" indent="-4025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CONFIDENCIA </a:t>
                      </a:r>
                      <a:r>
                        <a:rPr sz="1000" b="1" spc="-5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18770" marR="11430" indent="-29908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OBSERVACIO </a:t>
                      </a:r>
                      <a:r>
                        <a:rPr sz="1000" b="1" spc="-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NES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4C.3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978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5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EXPEDIENTE </a:t>
                      </a:r>
                      <a:r>
                        <a:rPr sz="10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ÚNICO</a:t>
                      </a:r>
                      <a:r>
                        <a:rPr sz="1050" b="1" spc="-3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DEL </a:t>
                      </a:r>
                      <a:r>
                        <a:rPr sz="105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PERSONAL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-5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b="1" spc="-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000" b="1" spc="-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000" b="1" spc="-5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000" b="1" spc="-5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043635" y="3691128"/>
            <a:ext cx="6134735" cy="2649220"/>
            <a:chOff x="1043635" y="3691128"/>
            <a:chExt cx="6134735" cy="26492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600" y="3831336"/>
              <a:ext cx="4663440" cy="25085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43635" y="3691128"/>
              <a:ext cx="1471295" cy="443230"/>
            </a:xfrm>
            <a:custGeom>
              <a:avLst/>
              <a:gdLst/>
              <a:ahLst/>
              <a:cxnLst/>
              <a:rect l="l" t="t" r="r" b="b"/>
              <a:pathLst>
                <a:path w="1471295" h="443229">
                  <a:moveTo>
                    <a:pt x="1395018" y="366903"/>
                  </a:moveTo>
                  <a:lnTo>
                    <a:pt x="1395018" y="443103"/>
                  </a:lnTo>
                  <a:lnTo>
                    <a:pt x="1452930" y="414147"/>
                  </a:lnTo>
                  <a:lnTo>
                    <a:pt x="1407718" y="414147"/>
                  </a:lnTo>
                  <a:lnTo>
                    <a:pt x="1407718" y="395859"/>
                  </a:lnTo>
                  <a:lnTo>
                    <a:pt x="1452930" y="395859"/>
                  </a:lnTo>
                  <a:lnTo>
                    <a:pt x="1395018" y="366903"/>
                  </a:lnTo>
                  <a:close/>
                </a:path>
                <a:path w="1471295" h="443229">
                  <a:moveTo>
                    <a:pt x="45616" y="74807"/>
                  </a:moveTo>
                  <a:lnTo>
                    <a:pt x="27337" y="76892"/>
                  </a:lnTo>
                  <a:lnTo>
                    <a:pt x="28547" y="366903"/>
                  </a:lnTo>
                  <a:lnTo>
                    <a:pt x="28668" y="395859"/>
                  </a:lnTo>
                  <a:lnTo>
                    <a:pt x="28727" y="410083"/>
                  </a:lnTo>
                  <a:lnTo>
                    <a:pt x="32816" y="414147"/>
                  </a:lnTo>
                  <a:lnTo>
                    <a:pt x="1395018" y="414147"/>
                  </a:lnTo>
                  <a:lnTo>
                    <a:pt x="1395018" y="405003"/>
                  </a:lnTo>
                  <a:lnTo>
                    <a:pt x="47002" y="405003"/>
                  </a:lnTo>
                  <a:lnTo>
                    <a:pt x="37858" y="395859"/>
                  </a:lnTo>
                  <a:lnTo>
                    <a:pt x="46964" y="395859"/>
                  </a:lnTo>
                  <a:lnTo>
                    <a:pt x="45638" y="80010"/>
                  </a:lnTo>
                  <a:lnTo>
                    <a:pt x="45616" y="74807"/>
                  </a:lnTo>
                  <a:close/>
                </a:path>
                <a:path w="1471295" h="443229">
                  <a:moveTo>
                    <a:pt x="1452930" y="395859"/>
                  </a:moveTo>
                  <a:lnTo>
                    <a:pt x="1407718" y="395859"/>
                  </a:lnTo>
                  <a:lnTo>
                    <a:pt x="1407718" y="414147"/>
                  </a:lnTo>
                  <a:lnTo>
                    <a:pt x="1452930" y="414147"/>
                  </a:lnTo>
                  <a:lnTo>
                    <a:pt x="1471218" y="405003"/>
                  </a:lnTo>
                  <a:lnTo>
                    <a:pt x="1452930" y="395859"/>
                  </a:lnTo>
                  <a:close/>
                </a:path>
                <a:path w="1471295" h="443229">
                  <a:moveTo>
                    <a:pt x="46964" y="395859"/>
                  </a:moveTo>
                  <a:lnTo>
                    <a:pt x="37858" y="395859"/>
                  </a:lnTo>
                  <a:lnTo>
                    <a:pt x="47002" y="405003"/>
                  </a:lnTo>
                  <a:lnTo>
                    <a:pt x="46964" y="395859"/>
                  </a:lnTo>
                  <a:close/>
                </a:path>
                <a:path w="1471295" h="443229">
                  <a:moveTo>
                    <a:pt x="1395018" y="395859"/>
                  </a:moveTo>
                  <a:lnTo>
                    <a:pt x="46964" y="395859"/>
                  </a:lnTo>
                  <a:lnTo>
                    <a:pt x="47002" y="405003"/>
                  </a:lnTo>
                  <a:lnTo>
                    <a:pt x="1395018" y="405003"/>
                  </a:lnTo>
                  <a:lnTo>
                    <a:pt x="1395018" y="395859"/>
                  </a:lnTo>
                  <a:close/>
                </a:path>
                <a:path w="1471295" h="443229">
                  <a:moveTo>
                    <a:pt x="29260" y="0"/>
                  </a:moveTo>
                  <a:lnTo>
                    <a:pt x="0" y="80010"/>
                  </a:lnTo>
                  <a:lnTo>
                    <a:pt x="27337" y="76892"/>
                  </a:lnTo>
                  <a:lnTo>
                    <a:pt x="27279" y="63119"/>
                  </a:lnTo>
                  <a:lnTo>
                    <a:pt x="70344" y="63119"/>
                  </a:lnTo>
                  <a:lnTo>
                    <a:pt x="29260" y="0"/>
                  </a:lnTo>
                  <a:close/>
                </a:path>
                <a:path w="1471295" h="443229">
                  <a:moveTo>
                    <a:pt x="45567" y="63119"/>
                  </a:moveTo>
                  <a:lnTo>
                    <a:pt x="27279" y="63119"/>
                  </a:lnTo>
                  <a:lnTo>
                    <a:pt x="27337" y="76892"/>
                  </a:lnTo>
                  <a:lnTo>
                    <a:pt x="45616" y="74807"/>
                  </a:lnTo>
                  <a:lnTo>
                    <a:pt x="45567" y="63119"/>
                  </a:lnTo>
                  <a:close/>
                </a:path>
                <a:path w="1471295" h="443229">
                  <a:moveTo>
                    <a:pt x="70344" y="63119"/>
                  </a:moveTo>
                  <a:lnTo>
                    <a:pt x="45567" y="63119"/>
                  </a:lnTo>
                  <a:lnTo>
                    <a:pt x="45616" y="74807"/>
                  </a:lnTo>
                  <a:lnTo>
                    <a:pt x="75717" y="71374"/>
                  </a:lnTo>
                  <a:lnTo>
                    <a:pt x="70344" y="63119"/>
                  </a:lnTo>
                  <a:close/>
                </a:path>
              </a:pathLst>
            </a:custGeom>
            <a:solidFill>
              <a:srgbClr val="B539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90372" y="4680203"/>
            <a:ext cx="1826260" cy="52451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88265" marR="603885">
              <a:lnSpc>
                <a:spcPct val="100000"/>
              </a:lnSpc>
              <a:spcBef>
                <a:spcPts val="330"/>
              </a:spcBef>
            </a:pPr>
            <a:r>
              <a:rPr sz="1400" b="1" dirty="0">
                <a:latin typeface="Arial"/>
                <a:cs typeface="Arial"/>
              </a:rPr>
              <a:t>NÚMERO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DE </a:t>
            </a:r>
            <a:r>
              <a:rPr sz="1400" b="1" spc="-10" dirty="0">
                <a:latin typeface="Arial"/>
                <a:cs typeface="Arial"/>
              </a:rPr>
              <a:t>EXPEDIENTE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372" y="5414771"/>
            <a:ext cx="1826260" cy="3384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330"/>
              </a:spcBef>
            </a:pPr>
            <a:r>
              <a:rPr sz="1600" b="1" spc="-25" dirty="0">
                <a:latin typeface="Arial"/>
                <a:cs typeface="Arial"/>
              </a:rPr>
              <a:t>AÑO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627376" y="3886200"/>
            <a:ext cx="1457325" cy="320040"/>
            <a:chOff x="2627376" y="3886200"/>
            <a:chExt cx="1457325" cy="320040"/>
          </a:xfrm>
        </p:grpSpPr>
        <p:sp>
          <p:nvSpPr>
            <p:cNvPr id="10" name="object 10"/>
            <p:cNvSpPr/>
            <p:nvPr/>
          </p:nvSpPr>
          <p:spPr>
            <a:xfrm>
              <a:off x="2634996" y="3893820"/>
              <a:ext cx="1442085" cy="304800"/>
            </a:xfrm>
            <a:custGeom>
              <a:avLst/>
              <a:gdLst/>
              <a:ahLst/>
              <a:cxnLst/>
              <a:rect l="l" t="t" r="r" b="b"/>
              <a:pathLst>
                <a:path w="1442085" h="304800">
                  <a:moveTo>
                    <a:pt x="1390904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1441704" y="304799"/>
                  </a:lnTo>
                  <a:lnTo>
                    <a:pt x="1441704" y="50799"/>
                  </a:lnTo>
                  <a:lnTo>
                    <a:pt x="13909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34996" y="3893820"/>
              <a:ext cx="1442085" cy="304800"/>
            </a:xfrm>
            <a:custGeom>
              <a:avLst/>
              <a:gdLst/>
              <a:ahLst/>
              <a:cxnLst/>
              <a:rect l="l" t="t" r="r" b="b"/>
              <a:pathLst>
                <a:path w="1442085" h="304800">
                  <a:moveTo>
                    <a:pt x="0" y="0"/>
                  </a:moveTo>
                  <a:lnTo>
                    <a:pt x="1390904" y="0"/>
                  </a:lnTo>
                  <a:lnTo>
                    <a:pt x="1441704" y="50799"/>
                  </a:lnTo>
                  <a:lnTo>
                    <a:pt x="1441704" y="304799"/>
                  </a:lnTo>
                  <a:lnTo>
                    <a:pt x="0" y="304799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727451" y="3890848"/>
            <a:ext cx="12299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4C.3/1/202</a:t>
            </a:r>
            <a:r>
              <a:rPr lang="es-ES" sz="1800" b="1" spc="-10" dirty="0">
                <a:latin typeface="Times New Roman"/>
                <a:cs typeface="Times New Roman"/>
              </a:rPr>
              <a:t>6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4254" y="4016120"/>
            <a:ext cx="319786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Expediente: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 MT"/>
                <a:cs typeface="Arial MT"/>
              </a:rPr>
              <a:t>Unidad </a:t>
            </a:r>
            <a:r>
              <a:rPr sz="1800" dirty="0">
                <a:latin typeface="Arial MT"/>
                <a:cs typeface="Arial MT"/>
              </a:rPr>
              <a:t>documental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constituida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uno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varios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documentos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de </a:t>
            </a:r>
            <a:r>
              <a:rPr sz="1800" dirty="0">
                <a:latin typeface="Arial MT"/>
                <a:cs typeface="Arial MT"/>
              </a:rPr>
              <a:t>archivo,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ordenados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y </a:t>
            </a:r>
            <a:r>
              <a:rPr sz="1800" dirty="0">
                <a:latin typeface="Arial MT"/>
                <a:cs typeface="Arial MT"/>
              </a:rPr>
              <a:t>relacionados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mismo </a:t>
            </a:r>
            <a:r>
              <a:rPr sz="1800" dirty="0">
                <a:latin typeface="Arial MT"/>
                <a:cs typeface="Arial MT"/>
              </a:rPr>
              <a:t>asunto,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actividad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trámite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de </a:t>
            </a:r>
            <a:r>
              <a:rPr sz="1800" dirty="0">
                <a:latin typeface="Arial MT"/>
                <a:cs typeface="Arial MT"/>
              </a:rPr>
              <a:t>los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sujetos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obligados.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14600" y="4197095"/>
            <a:ext cx="5280660" cy="1424305"/>
          </a:xfrm>
          <a:custGeom>
            <a:avLst/>
            <a:gdLst/>
            <a:ahLst/>
            <a:cxnLst/>
            <a:rect l="l" t="t" r="r" b="b"/>
            <a:pathLst>
              <a:path w="5280659" h="1424304">
                <a:moveTo>
                  <a:pt x="878078" y="76200"/>
                </a:moveTo>
                <a:lnTo>
                  <a:pt x="871728" y="63500"/>
                </a:lnTo>
                <a:lnTo>
                  <a:pt x="839978" y="0"/>
                </a:lnTo>
                <a:lnTo>
                  <a:pt x="801878" y="76200"/>
                </a:lnTo>
                <a:lnTo>
                  <a:pt x="830834" y="76200"/>
                </a:lnTo>
                <a:lnTo>
                  <a:pt x="830834" y="750316"/>
                </a:lnTo>
                <a:lnTo>
                  <a:pt x="76200" y="750316"/>
                </a:lnTo>
                <a:lnTo>
                  <a:pt x="76200" y="721360"/>
                </a:lnTo>
                <a:lnTo>
                  <a:pt x="0" y="759460"/>
                </a:lnTo>
                <a:lnTo>
                  <a:pt x="76200" y="797560"/>
                </a:lnTo>
                <a:lnTo>
                  <a:pt x="76200" y="768604"/>
                </a:lnTo>
                <a:lnTo>
                  <a:pt x="844931" y="768604"/>
                </a:lnTo>
                <a:lnTo>
                  <a:pt x="849122" y="764540"/>
                </a:lnTo>
                <a:lnTo>
                  <a:pt x="849122" y="759460"/>
                </a:lnTo>
                <a:lnTo>
                  <a:pt x="849122" y="750316"/>
                </a:lnTo>
                <a:lnTo>
                  <a:pt x="849122" y="76200"/>
                </a:lnTo>
                <a:lnTo>
                  <a:pt x="878078" y="76200"/>
                </a:lnTo>
                <a:close/>
              </a:path>
              <a:path w="5280659" h="1424304">
                <a:moveTo>
                  <a:pt x="1359027" y="128016"/>
                </a:moveTo>
                <a:lnTo>
                  <a:pt x="1352677" y="115316"/>
                </a:lnTo>
                <a:lnTo>
                  <a:pt x="1320927" y="51816"/>
                </a:lnTo>
                <a:lnTo>
                  <a:pt x="1282827" y="128016"/>
                </a:lnTo>
                <a:lnTo>
                  <a:pt x="1311783" y="128016"/>
                </a:lnTo>
                <a:lnTo>
                  <a:pt x="1311783" y="1376553"/>
                </a:lnTo>
                <a:lnTo>
                  <a:pt x="76200" y="1376553"/>
                </a:lnTo>
                <a:lnTo>
                  <a:pt x="76200" y="1347597"/>
                </a:lnTo>
                <a:lnTo>
                  <a:pt x="0" y="1385697"/>
                </a:lnTo>
                <a:lnTo>
                  <a:pt x="76200" y="1423847"/>
                </a:lnTo>
                <a:lnTo>
                  <a:pt x="76200" y="1394891"/>
                </a:lnTo>
                <a:lnTo>
                  <a:pt x="1326007" y="1394891"/>
                </a:lnTo>
                <a:lnTo>
                  <a:pt x="1330071" y="1390777"/>
                </a:lnTo>
                <a:lnTo>
                  <a:pt x="1330071" y="1385697"/>
                </a:lnTo>
                <a:lnTo>
                  <a:pt x="1330071" y="1376553"/>
                </a:lnTo>
                <a:lnTo>
                  <a:pt x="1330071" y="128016"/>
                </a:lnTo>
                <a:lnTo>
                  <a:pt x="1359027" y="128016"/>
                </a:lnTo>
                <a:close/>
              </a:path>
              <a:path w="5280659" h="1424304">
                <a:moveTo>
                  <a:pt x="5280152" y="944626"/>
                </a:moveTo>
                <a:lnTo>
                  <a:pt x="5261851" y="935482"/>
                </a:lnTo>
                <a:lnTo>
                  <a:pt x="5203952" y="906526"/>
                </a:lnTo>
                <a:lnTo>
                  <a:pt x="5203952" y="935482"/>
                </a:lnTo>
                <a:lnTo>
                  <a:pt x="4980940" y="935482"/>
                </a:lnTo>
                <a:lnTo>
                  <a:pt x="4980940" y="490728"/>
                </a:lnTo>
                <a:lnTo>
                  <a:pt x="4980940" y="481584"/>
                </a:lnTo>
                <a:lnTo>
                  <a:pt x="4980940" y="476504"/>
                </a:lnTo>
                <a:lnTo>
                  <a:pt x="4976876" y="472440"/>
                </a:lnTo>
                <a:lnTo>
                  <a:pt x="4739640" y="472440"/>
                </a:lnTo>
                <a:lnTo>
                  <a:pt x="4739640" y="443484"/>
                </a:lnTo>
                <a:lnTo>
                  <a:pt x="4663440" y="481584"/>
                </a:lnTo>
                <a:lnTo>
                  <a:pt x="4739640" y="519684"/>
                </a:lnTo>
                <a:lnTo>
                  <a:pt x="4739640" y="490728"/>
                </a:lnTo>
                <a:lnTo>
                  <a:pt x="4962652" y="490728"/>
                </a:lnTo>
                <a:lnTo>
                  <a:pt x="4962652" y="949706"/>
                </a:lnTo>
                <a:lnTo>
                  <a:pt x="4966716" y="953770"/>
                </a:lnTo>
                <a:lnTo>
                  <a:pt x="5203952" y="953770"/>
                </a:lnTo>
                <a:lnTo>
                  <a:pt x="5203952" y="982726"/>
                </a:lnTo>
                <a:lnTo>
                  <a:pt x="5261851" y="953770"/>
                </a:lnTo>
                <a:lnTo>
                  <a:pt x="5280152" y="944626"/>
                </a:lnTo>
                <a:close/>
              </a:path>
            </a:pathLst>
          </a:custGeom>
          <a:solidFill>
            <a:srgbClr val="B539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3E96AFF-47D5-7963-FC68-90F71B4AAE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844" r="32250" b="87454"/>
          <a:stretch>
            <a:fillRect/>
          </a:stretch>
        </p:blipFill>
        <p:spPr bwMode="auto">
          <a:xfrm>
            <a:off x="755650" y="413617"/>
            <a:ext cx="4044950" cy="893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3511" y="1252727"/>
            <a:ext cx="4462272" cy="52181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2619" y="1800605"/>
            <a:ext cx="15125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8956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latin typeface="Trebuchet MS"/>
                <a:cs typeface="Trebuchet MS"/>
              </a:rPr>
              <a:t>FÓRMULA CLASIFICADORA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13560" y="1754123"/>
            <a:ext cx="2263140" cy="3700779"/>
            <a:chOff x="1813560" y="1754123"/>
            <a:chExt cx="2263140" cy="3700779"/>
          </a:xfrm>
        </p:grpSpPr>
        <p:sp>
          <p:nvSpPr>
            <p:cNvPr id="5" name="object 5"/>
            <p:cNvSpPr/>
            <p:nvPr/>
          </p:nvSpPr>
          <p:spPr>
            <a:xfrm>
              <a:off x="1813560" y="2107691"/>
              <a:ext cx="1203960" cy="2658110"/>
            </a:xfrm>
            <a:custGeom>
              <a:avLst/>
              <a:gdLst/>
              <a:ahLst/>
              <a:cxnLst/>
              <a:rect l="l" t="t" r="r" b="b"/>
              <a:pathLst>
                <a:path w="1203960" h="2658110">
                  <a:moveTo>
                    <a:pt x="1101090" y="38100"/>
                  </a:moveTo>
                  <a:lnTo>
                    <a:pt x="1076706" y="25908"/>
                  </a:lnTo>
                  <a:lnTo>
                    <a:pt x="1024890" y="0"/>
                  </a:lnTo>
                  <a:lnTo>
                    <a:pt x="1024890" y="25908"/>
                  </a:lnTo>
                  <a:lnTo>
                    <a:pt x="320040" y="25908"/>
                  </a:lnTo>
                  <a:lnTo>
                    <a:pt x="320040" y="50292"/>
                  </a:lnTo>
                  <a:lnTo>
                    <a:pt x="1024890" y="50292"/>
                  </a:lnTo>
                  <a:lnTo>
                    <a:pt x="1024890" y="76200"/>
                  </a:lnTo>
                  <a:lnTo>
                    <a:pt x="1076693" y="50292"/>
                  </a:lnTo>
                  <a:lnTo>
                    <a:pt x="1101090" y="38100"/>
                  </a:lnTo>
                  <a:close/>
                </a:path>
                <a:path w="1203960" h="2658110">
                  <a:moveTo>
                    <a:pt x="1159764" y="2619756"/>
                  </a:moveTo>
                  <a:lnTo>
                    <a:pt x="1135380" y="2607564"/>
                  </a:lnTo>
                  <a:lnTo>
                    <a:pt x="1083564" y="2581656"/>
                  </a:lnTo>
                  <a:lnTo>
                    <a:pt x="1083564" y="2607564"/>
                  </a:lnTo>
                  <a:lnTo>
                    <a:pt x="0" y="2607564"/>
                  </a:lnTo>
                  <a:lnTo>
                    <a:pt x="0" y="2631948"/>
                  </a:lnTo>
                  <a:lnTo>
                    <a:pt x="1083564" y="2631948"/>
                  </a:lnTo>
                  <a:lnTo>
                    <a:pt x="1083564" y="2657856"/>
                  </a:lnTo>
                  <a:lnTo>
                    <a:pt x="1135380" y="2631948"/>
                  </a:lnTo>
                  <a:lnTo>
                    <a:pt x="1159764" y="2619756"/>
                  </a:lnTo>
                  <a:close/>
                </a:path>
                <a:path w="1203960" h="2658110">
                  <a:moveTo>
                    <a:pt x="1203579" y="1754124"/>
                  </a:moveTo>
                  <a:lnTo>
                    <a:pt x="1179182" y="1741932"/>
                  </a:lnTo>
                  <a:lnTo>
                    <a:pt x="1127379" y="1716024"/>
                  </a:lnTo>
                  <a:lnTo>
                    <a:pt x="1127379" y="1741932"/>
                  </a:lnTo>
                  <a:lnTo>
                    <a:pt x="155448" y="1741932"/>
                  </a:lnTo>
                  <a:lnTo>
                    <a:pt x="155448" y="1766316"/>
                  </a:lnTo>
                  <a:lnTo>
                    <a:pt x="1127379" y="1766316"/>
                  </a:lnTo>
                  <a:lnTo>
                    <a:pt x="1127379" y="1792224"/>
                  </a:lnTo>
                  <a:lnTo>
                    <a:pt x="1179195" y="1766316"/>
                  </a:lnTo>
                  <a:lnTo>
                    <a:pt x="1203579" y="17541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25724" y="1754123"/>
              <a:ext cx="951230" cy="3700779"/>
            </a:xfrm>
            <a:custGeom>
              <a:avLst/>
              <a:gdLst/>
              <a:ahLst/>
              <a:cxnLst/>
              <a:rect l="l" t="t" r="r" b="b"/>
              <a:pathLst>
                <a:path w="951229" h="3700779">
                  <a:moveTo>
                    <a:pt x="950976" y="0"/>
                  </a:moveTo>
                  <a:lnTo>
                    <a:pt x="0" y="0"/>
                  </a:lnTo>
                  <a:lnTo>
                    <a:pt x="0" y="3700272"/>
                  </a:lnTo>
                  <a:lnTo>
                    <a:pt x="950976" y="3700272"/>
                  </a:lnTo>
                  <a:lnTo>
                    <a:pt x="950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67485" y="4634610"/>
            <a:ext cx="43497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25" dirty="0">
                <a:latin typeface="Trebuchet MS"/>
                <a:cs typeface="Trebuchet MS"/>
              </a:rPr>
              <a:t>AÑO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4326" y="3470528"/>
            <a:ext cx="1025525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Trebuchet MS"/>
                <a:cs typeface="Trebuchet MS"/>
              </a:rPr>
              <a:t>NOMBRE </a:t>
            </a:r>
            <a:r>
              <a:rPr sz="1400" b="1" spc="-25" dirty="0">
                <a:latin typeface="Trebuchet MS"/>
                <a:cs typeface="Trebuchet MS"/>
              </a:rPr>
              <a:t>DEL </a:t>
            </a:r>
            <a:r>
              <a:rPr sz="1400" b="1" spc="-20" dirty="0">
                <a:latin typeface="Trebuchet MS"/>
                <a:cs typeface="Trebuchet MS"/>
              </a:rPr>
              <a:t>EXPEDIENTE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25723" y="1754123"/>
            <a:ext cx="951230" cy="3100849"/>
          </a:xfrm>
          <a:prstGeom prst="rect">
            <a:avLst/>
          </a:prstGeom>
          <a:ln w="15240">
            <a:solidFill>
              <a:srgbClr val="7A876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L="113664" marR="109220" algn="ctr">
              <a:lnSpc>
                <a:spcPct val="100000"/>
              </a:lnSpc>
            </a:pPr>
            <a:r>
              <a:rPr sz="800" b="1" spc="-10" dirty="0">
                <a:latin typeface="Arial"/>
                <a:cs typeface="Arial"/>
              </a:rPr>
              <a:t>SGIRYPC/4C.3/ </a:t>
            </a:r>
            <a:r>
              <a:rPr sz="800" b="1" spc="-20" dirty="0">
                <a:latin typeface="Arial"/>
                <a:cs typeface="Arial"/>
              </a:rPr>
              <a:t>202</a:t>
            </a:r>
            <a:r>
              <a:rPr lang="es-ES" sz="800" b="1" spc="-20" dirty="0">
                <a:latin typeface="Arial"/>
                <a:cs typeface="Arial"/>
              </a:rPr>
              <a:t>6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800" dirty="0">
              <a:latin typeface="Arial"/>
              <a:cs typeface="Arial"/>
            </a:endParaRPr>
          </a:p>
          <a:p>
            <a:pPr marL="147320" marR="148590" algn="ctr">
              <a:lnSpc>
                <a:spcPts val="1250"/>
              </a:lnSpc>
            </a:pPr>
            <a:r>
              <a:rPr sz="1050" b="1" spc="-10" dirty="0">
                <a:latin typeface="Trebuchet MS"/>
                <a:cs typeface="Trebuchet MS"/>
              </a:rPr>
              <a:t>RECURSOS HUMANOS</a:t>
            </a:r>
            <a:endParaRPr sz="1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1050" dirty="0">
              <a:latin typeface="Trebuchet MS"/>
              <a:cs typeface="Trebuchet MS"/>
            </a:endParaRPr>
          </a:p>
          <a:p>
            <a:pPr marL="89535" marR="87630">
              <a:lnSpc>
                <a:spcPct val="100000"/>
              </a:lnSpc>
              <a:tabLst>
                <a:tab pos="653415" algn="l"/>
              </a:tabLst>
            </a:pPr>
            <a:r>
              <a:rPr sz="800" b="1" spc="-10" dirty="0">
                <a:solidFill>
                  <a:srgbClr val="252525"/>
                </a:solidFill>
                <a:latin typeface="Arial"/>
                <a:cs typeface="Arial"/>
              </a:rPr>
              <a:t>EXPEDIENTE ÚNICO</a:t>
            </a:r>
            <a:r>
              <a:rPr sz="800" b="1" dirty="0">
                <a:solidFill>
                  <a:srgbClr val="252525"/>
                </a:solidFill>
                <a:latin typeface="Arial"/>
                <a:cs typeface="Arial"/>
              </a:rPr>
              <a:t>	</a:t>
            </a:r>
            <a:r>
              <a:rPr sz="800" b="1" spc="-25" dirty="0">
                <a:solidFill>
                  <a:srgbClr val="252525"/>
                </a:solidFill>
                <a:latin typeface="Arial"/>
                <a:cs typeface="Arial"/>
              </a:rPr>
              <a:t>DEL</a:t>
            </a:r>
            <a:r>
              <a:rPr sz="800" b="1" spc="-10" dirty="0">
                <a:solidFill>
                  <a:srgbClr val="252525"/>
                </a:solidFill>
                <a:latin typeface="Arial"/>
                <a:cs typeface="Arial"/>
              </a:rPr>
              <a:t> PERSONAL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b="1" spc="-20" dirty="0">
                <a:solidFill>
                  <a:srgbClr val="252525"/>
                </a:solidFill>
                <a:latin typeface="Arial"/>
                <a:cs typeface="Arial"/>
              </a:rPr>
              <a:t>202</a:t>
            </a:r>
            <a:r>
              <a:rPr lang="es-ES" sz="1000" b="1" spc="-20" dirty="0">
                <a:solidFill>
                  <a:srgbClr val="252525"/>
                </a:solidFill>
                <a:latin typeface="Arial"/>
                <a:cs typeface="Arial"/>
              </a:rPr>
              <a:t>6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42160" y="1754123"/>
            <a:ext cx="3074035" cy="3700779"/>
            <a:chOff x="2042160" y="1754123"/>
            <a:chExt cx="3074035" cy="3700779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3552" y="5218176"/>
              <a:ext cx="673608" cy="2346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82696" y="2919983"/>
              <a:ext cx="530351" cy="5699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3552" y="1898903"/>
              <a:ext cx="673608" cy="23469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42160" y="2653283"/>
              <a:ext cx="781050" cy="76200"/>
            </a:xfrm>
            <a:custGeom>
              <a:avLst/>
              <a:gdLst/>
              <a:ahLst/>
              <a:cxnLst/>
              <a:rect l="l" t="t" r="r" b="b"/>
              <a:pathLst>
                <a:path w="781050" h="76200">
                  <a:moveTo>
                    <a:pt x="704850" y="0"/>
                  </a:moveTo>
                  <a:lnTo>
                    <a:pt x="704850" y="76200"/>
                  </a:lnTo>
                  <a:lnTo>
                    <a:pt x="756666" y="50291"/>
                  </a:lnTo>
                  <a:lnTo>
                    <a:pt x="717550" y="50291"/>
                  </a:lnTo>
                  <a:lnTo>
                    <a:pt x="717550" y="25907"/>
                  </a:lnTo>
                  <a:lnTo>
                    <a:pt x="756665" y="25907"/>
                  </a:lnTo>
                  <a:lnTo>
                    <a:pt x="704850" y="0"/>
                  </a:lnTo>
                  <a:close/>
                </a:path>
                <a:path w="781050" h="76200">
                  <a:moveTo>
                    <a:pt x="704850" y="25907"/>
                  </a:moveTo>
                  <a:lnTo>
                    <a:pt x="0" y="25907"/>
                  </a:lnTo>
                  <a:lnTo>
                    <a:pt x="0" y="50291"/>
                  </a:lnTo>
                  <a:lnTo>
                    <a:pt x="704850" y="50291"/>
                  </a:lnTo>
                  <a:lnTo>
                    <a:pt x="704850" y="25907"/>
                  </a:lnTo>
                  <a:close/>
                </a:path>
                <a:path w="781050" h="76200">
                  <a:moveTo>
                    <a:pt x="756665" y="25907"/>
                  </a:moveTo>
                  <a:lnTo>
                    <a:pt x="717550" y="25907"/>
                  </a:lnTo>
                  <a:lnTo>
                    <a:pt x="717550" y="50291"/>
                  </a:lnTo>
                  <a:lnTo>
                    <a:pt x="756666" y="50291"/>
                  </a:lnTo>
                  <a:lnTo>
                    <a:pt x="781050" y="38100"/>
                  </a:lnTo>
                  <a:lnTo>
                    <a:pt x="756665" y="259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62044" y="1754123"/>
              <a:ext cx="954405" cy="3700779"/>
            </a:xfrm>
            <a:custGeom>
              <a:avLst/>
              <a:gdLst/>
              <a:ahLst/>
              <a:cxnLst/>
              <a:rect l="l" t="t" r="r" b="b"/>
              <a:pathLst>
                <a:path w="954404" h="3700779">
                  <a:moveTo>
                    <a:pt x="954024" y="0"/>
                  </a:moveTo>
                  <a:lnTo>
                    <a:pt x="0" y="0"/>
                  </a:lnTo>
                  <a:lnTo>
                    <a:pt x="0" y="3700272"/>
                  </a:lnTo>
                  <a:lnTo>
                    <a:pt x="954024" y="3700272"/>
                  </a:lnTo>
                  <a:lnTo>
                    <a:pt x="954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62075" y="2544825"/>
            <a:ext cx="113982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90"/>
              </a:spcBef>
            </a:pPr>
            <a:r>
              <a:rPr sz="1400" b="1" spc="-20" dirty="0">
                <a:latin typeface="Trebuchet MS"/>
                <a:cs typeface="Trebuchet MS"/>
              </a:rPr>
              <a:t>AREA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400" b="1" spc="-10" dirty="0">
                <a:latin typeface="Trebuchet MS"/>
                <a:cs typeface="Trebuchet MS"/>
              </a:rPr>
              <a:t>GENERADORA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62044" y="1754123"/>
            <a:ext cx="954405" cy="2952090"/>
          </a:xfrm>
          <a:prstGeom prst="rect">
            <a:avLst/>
          </a:prstGeom>
          <a:ln w="15240">
            <a:solidFill>
              <a:srgbClr val="7A876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L="115570" marR="111125" algn="ctr">
              <a:lnSpc>
                <a:spcPct val="100000"/>
              </a:lnSpc>
            </a:pPr>
            <a:r>
              <a:rPr sz="800" b="1" spc="-20" dirty="0">
                <a:latin typeface="Arial"/>
                <a:cs typeface="Arial"/>
              </a:rPr>
              <a:t>SGIRYPC/4C.4/ 202</a:t>
            </a:r>
            <a:r>
              <a:rPr lang="es-ES" sz="800" b="1" spc="-20" dirty="0">
                <a:latin typeface="Arial"/>
                <a:cs typeface="Arial"/>
              </a:rPr>
              <a:t>6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800" dirty="0">
              <a:latin typeface="Arial"/>
              <a:cs typeface="Arial"/>
            </a:endParaRPr>
          </a:p>
          <a:p>
            <a:pPr marL="149225" marR="149860" algn="ctr">
              <a:lnSpc>
                <a:spcPts val="1250"/>
              </a:lnSpc>
            </a:pPr>
            <a:r>
              <a:rPr sz="1050" b="1" spc="-10" dirty="0">
                <a:latin typeface="Trebuchet MS"/>
                <a:cs typeface="Trebuchet MS"/>
              </a:rPr>
              <a:t>RECURSOS HUMANOS</a:t>
            </a:r>
            <a:endParaRPr sz="1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1050" dirty="0">
              <a:latin typeface="Trebuchet MS"/>
              <a:cs typeface="Trebuchet MS"/>
            </a:endParaRPr>
          </a:p>
          <a:p>
            <a:pPr marL="90805" marR="89535" algn="just">
              <a:lnSpc>
                <a:spcPct val="100000"/>
              </a:lnSpc>
            </a:pPr>
            <a:r>
              <a:rPr sz="800" b="1" dirty="0">
                <a:solidFill>
                  <a:srgbClr val="252525"/>
                </a:solidFill>
                <a:latin typeface="Arial"/>
                <a:cs typeface="Arial"/>
              </a:rPr>
              <a:t>REGISTRO</a:t>
            </a:r>
            <a:r>
              <a:rPr sz="800" b="1" spc="41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800" b="1" spc="-5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800" b="1" dirty="0">
                <a:solidFill>
                  <a:srgbClr val="252525"/>
                </a:solidFill>
                <a:latin typeface="Arial"/>
                <a:cs typeface="Arial"/>
              </a:rPr>
              <a:t> CONTROL</a:t>
            </a:r>
            <a:r>
              <a:rPr sz="800" b="1" spc="260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800" b="1" spc="-25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sz="800" b="1" dirty="0">
                <a:solidFill>
                  <a:srgbClr val="252525"/>
                </a:solidFill>
                <a:latin typeface="Arial"/>
                <a:cs typeface="Arial"/>
              </a:rPr>
              <a:t> PUESTOS</a:t>
            </a:r>
            <a:r>
              <a:rPr sz="800" b="1" spc="320" dirty="0">
                <a:solidFill>
                  <a:srgbClr val="252525"/>
                </a:solidFill>
                <a:latin typeface="Arial"/>
                <a:cs typeface="Arial"/>
              </a:rPr>
              <a:t>   </a:t>
            </a:r>
            <a:r>
              <a:rPr sz="800" b="1" spc="-5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800" b="1" spc="-10" dirty="0">
                <a:solidFill>
                  <a:srgbClr val="252525"/>
                </a:solidFill>
                <a:latin typeface="Arial"/>
                <a:cs typeface="Arial"/>
              </a:rPr>
              <a:t> PLAZAS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b="1" spc="-20" dirty="0">
                <a:solidFill>
                  <a:srgbClr val="252525"/>
                </a:solidFill>
                <a:latin typeface="Arial"/>
                <a:cs typeface="Arial"/>
              </a:rPr>
              <a:t>202</a:t>
            </a:r>
            <a:r>
              <a:rPr lang="es-ES" sz="1000" b="1" spc="-20" dirty="0">
                <a:solidFill>
                  <a:srgbClr val="252525"/>
                </a:solidFill>
                <a:latin typeface="Arial"/>
                <a:cs typeface="Arial"/>
              </a:rPr>
              <a:t>6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309871" y="1760220"/>
            <a:ext cx="1827530" cy="3694429"/>
            <a:chOff x="4309871" y="1760220"/>
            <a:chExt cx="1827530" cy="3694429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9871" y="5218176"/>
              <a:ext cx="676655" cy="23469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1207" y="2919984"/>
              <a:ext cx="548639" cy="56997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9871" y="1898904"/>
              <a:ext cx="676655" cy="23469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186171" y="1760220"/>
              <a:ext cx="951230" cy="3694429"/>
            </a:xfrm>
            <a:custGeom>
              <a:avLst/>
              <a:gdLst/>
              <a:ahLst/>
              <a:cxnLst/>
              <a:rect l="l" t="t" r="r" b="b"/>
              <a:pathLst>
                <a:path w="951229" h="3694429">
                  <a:moveTo>
                    <a:pt x="950976" y="0"/>
                  </a:moveTo>
                  <a:lnTo>
                    <a:pt x="0" y="0"/>
                  </a:lnTo>
                  <a:lnTo>
                    <a:pt x="0" y="3694176"/>
                  </a:lnTo>
                  <a:lnTo>
                    <a:pt x="950976" y="3694176"/>
                  </a:lnTo>
                  <a:lnTo>
                    <a:pt x="950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186171" y="1760220"/>
            <a:ext cx="951230" cy="2964914"/>
          </a:xfrm>
          <a:prstGeom prst="rect">
            <a:avLst/>
          </a:prstGeom>
          <a:ln w="15240">
            <a:solidFill>
              <a:srgbClr val="7A876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L="115570" marR="107950" algn="ctr">
              <a:lnSpc>
                <a:spcPct val="100000"/>
              </a:lnSpc>
            </a:pPr>
            <a:r>
              <a:rPr sz="800" b="1" spc="-20" dirty="0">
                <a:latin typeface="Arial"/>
                <a:cs typeface="Arial"/>
              </a:rPr>
              <a:t>SGIRYPC/4C.8/ 202</a:t>
            </a:r>
            <a:r>
              <a:rPr lang="es-ES" sz="800" b="1" spc="-20" dirty="0">
                <a:latin typeface="Arial"/>
                <a:cs typeface="Arial"/>
              </a:rPr>
              <a:t>6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800" dirty="0">
              <a:latin typeface="Arial"/>
              <a:cs typeface="Arial"/>
            </a:endParaRPr>
          </a:p>
          <a:p>
            <a:pPr algn="ctr">
              <a:lnSpc>
                <a:spcPts val="1255"/>
              </a:lnSpc>
            </a:pPr>
            <a:r>
              <a:rPr sz="1050" b="1" spc="-10" dirty="0">
                <a:latin typeface="Trebuchet MS"/>
                <a:cs typeface="Trebuchet MS"/>
              </a:rPr>
              <a:t>RECURSOS</a:t>
            </a:r>
            <a:endParaRPr sz="1050" dirty="0">
              <a:latin typeface="Trebuchet MS"/>
              <a:cs typeface="Trebuchet MS"/>
            </a:endParaRPr>
          </a:p>
          <a:p>
            <a:pPr algn="ctr">
              <a:lnSpc>
                <a:spcPts val="1255"/>
              </a:lnSpc>
            </a:pPr>
            <a:r>
              <a:rPr sz="1050" b="1" spc="-10" dirty="0">
                <a:latin typeface="Trebuchet MS"/>
                <a:cs typeface="Trebuchet MS"/>
              </a:rPr>
              <a:t>HUMANOS</a:t>
            </a:r>
            <a:endParaRPr sz="1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sz="1050" dirty="0">
              <a:latin typeface="Trebuchet MS"/>
              <a:cs typeface="Trebuchet MS"/>
            </a:endParaRPr>
          </a:p>
          <a:p>
            <a:pPr marL="90805" marR="88900">
              <a:lnSpc>
                <a:spcPct val="100000"/>
              </a:lnSpc>
              <a:tabLst>
                <a:tab pos="718820" algn="l"/>
              </a:tabLst>
            </a:pPr>
            <a:r>
              <a:rPr sz="800" b="1" spc="-10" dirty="0">
                <a:solidFill>
                  <a:srgbClr val="252525"/>
                </a:solidFill>
                <a:latin typeface="Arial"/>
                <a:cs typeface="Arial"/>
              </a:rPr>
              <a:t>CONTROL</a:t>
            </a:r>
            <a:r>
              <a:rPr sz="800" b="1" dirty="0">
                <a:solidFill>
                  <a:srgbClr val="252525"/>
                </a:solidFill>
                <a:latin typeface="Arial"/>
                <a:cs typeface="Arial"/>
              </a:rPr>
              <a:t>	</a:t>
            </a:r>
            <a:r>
              <a:rPr sz="800" b="1" spc="-50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sz="800" b="1" spc="-10" dirty="0">
                <a:solidFill>
                  <a:srgbClr val="252525"/>
                </a:solidFill>
                <a:latin typeface="Arial"/>
                <a:cs typeface="Arial"/>
              </a:rPr>
              <a:t> ASISTENCIA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b="1" spc="-20" dirty="0">
                <a:solidFill>
                  <a:srgbClr val="252525"/>
                </a:solidFill>
                <a:latin typeface="Arial"/>
                <a:cs typeface="Arial"/>
              </a:rPr>
              <a:t>202</a:t>
            </a:r>
            <a:r>
              <a:rPr lang="es-ES" sz="1000" b="1" spc="-20" dirty="0">
                <a:solidFill>
                  <a:srgbClr val="252525"/>
                </a:solidFill>
                <a:latin typeface="Arial"/>
                <a:cs typeface="Arial"/>
              </a:rPr>
              <a:t>6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334000" y="1754123"/>
            <a:ext cx="1864360" cy="3695700"/>
            <a:chOff x="5334000" y="1754123"/>
            <a:chExt cx="1864360" cy="3695700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0" y="5215127"/>
              <a:ext cx="676655" cy="23469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5335" y="2926079"/>
              <a:ext cx="548639" cy="56997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0" y="1904999"/>
              <a:ext cx="676655" cy="23469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246875" y="1754123"/>
              <a:ext cx="951230" cy="3694429"/>
            </a:xfrm>
            <a:custGeom>
              <a:avLst/>
              <a:gdLst/>
              <a:ahLst/>
              <a:cxnLst/>
              <a:rect l="l" t="t" r="r" b="b"/>
              <a:pathLst>
                <a:path w="951229" h="3694429">
                  <a:moveTo>
                    <a:pt x="950976" y="0"/>
                  </a:moveTo>
                  <a:lnTo>
                    <a:pt x="0" y="0"/>
                  </a:lnTo>
                  <a:lnTo>
                    <a:pt x="0" y="3694176"/>
                  </a:lnTo>
                  <a:lnTo>
                    <a:pt x="950976" y="3694176"/>
                  </a:lnTo>
                  <a:lnTo>
                    <a:pt x="950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246876" y="1754123"/>
            <a:ext cx="951230" cy="3126497"/>
          </a:xfrm>
          <a:prstGeom prst="rect">
            <a:avLst/>
          </a:prstGeom>
          <a:ln w="15240">
            <a:solidFill>
              <a:srgbClr val="7A876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800" b="1" spc="-10" dirty="0">
                <a:latin typeface="Arial"/>
                <a:cs typeface="Arial"/>
              </a:rPr>
              <a:t>SGIRYPC/4C.10</a:t>
            </a:r>
            <a:endParaRPr sz="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800" b="1" spc="-10" dirty="0">
                <a:latin typeface="Arial"/>
                <a:cs typeface="Arial"/>
              </a:rPr>
              <a:t>/202</a:t>
            </a:r>
            <a:r>
              <a:rPr lang="es-ES" sz="800" b="1" spc="-10" dirty="0">
                <a:latin typeface="Arial"/>
                <a:cs typeface="Arial"/>
              </a:rPr>
              <a:t>6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800" dirty="0">
              <a:latin typeface="Arial"/>
              <a:cs typeface="Arial"/>
            </a:endParaRPr>
          </a:p>
          <a:p>
            <a:pPr marL="148590" marR="147320" algn="ctr">
              <a:lnSpc>
                <a:spcPts val="1250"/>
              </a:lnSpc>
            </a:pPr>
            <a:r>
              <a:rPr sz="1050" b="1" spc="-10" dirty="0">
                <a:latin typeface="Trebuchet MS"/>
                <a:cs typeface="Trebuchet MS"/>
              </a:rPr>
              <a:t>RECURSOS HUMANOS</a:t>
            </a:r>
            <a:endParaRPr sz="1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105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800" b="1" spc="-10" dirty="0">
                <a:solidFill>
                  <a:srgbClr val="252525"/>
                </a:solidFill>
                <a:latin typeface="Arial"/>
                <a:cs typeface="Arial"/>
              </a:rPr>
              <a:t>DESCUENTOS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15"/>
              </a:spcBef>
            </a:pPr>
            <a:endParaRPr sz="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b="1" spc="-20" dirty="0">
                <a:solidFill>
                  <a:srgbClr val="252525"/>
                </a:solidFill>
                <a:latin typeface="Arial"/>
                <a:cs typeface="Arial"/>
              </a:rPr>
              <a:t>202</a:t>
            </a:r>
            <a:r>
              <a:rPr lang="es-ES" sz="1000" b="1" spc="-20" dirty="0">
                <a:solidFill>
                  <a:srgbClr val="252525"/>
                </a:solidFill>
                <a:latin typeface="Arial"/>
                <a:cs typeface="Arial"/>
              </a:rPr>
              <a:t>6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364223" y="1908048"/>
            <a:ext cx="713740" cy="3542029"/>
            <a:chOff x="6364223" y="1908048"/>
            <a:chExt cx="713740" cy="3542029"/>
          </a:xfrm>
        </p:grpSpPr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4223" y="1908048"/>
              <a:ext cx="676655" cy="23469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799" y="5215127"/>
              <a:ext cx="676655" cy="23469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3471" y="2950464"/>
              <a:ext cx="548640" cy="569976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10011156" y="2308860"/>
            <a:ext cx="1673860" cy="603885"/>
          </a:xfrm>
          <a:prstGeom prst="rect">
            <a:avLst/>
          </a:prstGeom>
          <a:solidFill>
            <a:srgbClr val="AD9E7B"/>
          </a:solidFill>
          <a:ln w="15240">
            <a:solidFill>
              <a:srgbClr val="7E7358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Año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endParaRPr sz="16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expediente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394447" y="3014472"/>
            <a:ext cx="2819400" cy="1902460"/>
          </a:xfrm>
          <a:custGeom>
            <a:avLst/>
            <a:gdLst/>
            <a:ahLst/>
            <a:cxnLst/>
            <a:rect l="l" t="t" r="r" b="b"/>
            <a:pathLst>
              <a:path w="2819400" h="1902460">
                <a:moveTo>
                  <a:pt x="2724277" y="0"/>
                </a:moveTo>
                <a:lnTo>
                  <a:pt x="95123" y="0"/>
                </a:lnTo>
                <a:lnTo>
                  <a:pt x="58078" y="7469"/>
                </a:lnTo>
                <a:lnTo>
                  <a:pt x="27844" y="27844"/>
                </a:lnTo>
                <a:lnTo>
                  <a:pt x="7469" y="58078"/>
                </a:lnTo>
                <a:lnTo>
                  <a:pt x="0" y="95123"/>
                </a:lnTo>
                <a:lnTo>
                  <a:pt x="0" y="1806828"/>
                </a:lnTo>
                <a:lnTo>
                  <a:pt x="7469" y="1843873"/>
                </a:lnTo>
                <a:lnTo>
                  <a:pt x="27844" y="1874107"/>
                </a:lnTo>
                <a:lnTo>
                  <a:pt x="58078" y="1894482"/>
                </a:lnTo>
                <a:lnTo>
                  <a:pt x="95123" y="1901952"/>
                </a:lnTo>
                <a:lnTo>
                  <a:pt x="2724277" y="1901952"/>
                </a:lnTo>
                <a:lnTo>
                  <a:pt x="2761321" y="1894482"/>
                </a:lnTo>
                <a:lnTo>
                  <a:pt x="2791555" y="1874107"/>
                </a:lnTo>
                <a:lnTo>
                  <a:pt x="2811930" y="1843873"/>
                </a:lnTo>
                <a:lnTo>
                  <a:pt x="2819400" y="1806828"/>
                </a:lnTo>
                <a:lnTo>
                  <a:pt x="2819400" y="95123"/>
                </a:lnTo>
                <a:lnTo>
                  <a:pt x="2811930" y="58078"/>
                </a:lnTo>
                <a:lnTo>
                  <a:pt x="2791555" y="27844"/>
                </a:lnTo>
                <a:lnTo>
                  <a:pt x="2761321" y="7469"/>
                </a:lnTo>
                <a:lnTo>
                  <a:pt x="27242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582027" y="3091941"/>
            <a:ext cx="2439670" cy="16630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Fondo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colección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documental,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seria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Secretaría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Gestión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Integral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Riesgos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Protección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Civil (SGIRYPC)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446264" y="1304544"/>
            <a:ext cx="3624579" cy="1647189"/>
            <a:chOff x="7446264" y="1304544"/>
            <a:chExt cx="3624579" cy="1647189"/>
          </a:xfrm>
        </p:grpSpPr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42504" y="2723388"/>
              <a:ext cx="118872" cy="22821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446264" y="1304544"/>
              <a:ext cx="3624579" cy="850900"/>
            </a:xfrm>
            <a:custGeom>
              <a:avLst/>
              <a:gdLst/>
              <a:ahLst/>
              <a:cxnLst/>
              <a:rect l="l" t="t" r="r" b="b"/>
              <a:pathLst>
                <a:path w="3624579" h="850900">
                  <a:moveTo>
                    <a:pt x="3581527" y="0"/>
                  </a:moveTo>
                  <a:lnTo>
                    <a:pt x="42544" y="0"/>
                  </a:lnTo>
                  <a:lnTo>
                    <a:pt x="25985" y="3343"/>
                  </a:lnTo>
                  <a:lnTo>
                    <a:pt x="12461" y="12461"/>
                  </a:lnTo>
                  <a:lnTo>
                    <a:pt x="3343" y="25985"/>
                  </a:lnTo>
                  <a:lnTo>
                    <a:pt x="0" y="42544"/>
                  </a:lnTo>
                  <a:lnTo>
                    <a:pt x="0" y="807846"/>
                  </a:lnTo>
                  <a:lnTo>
                    <a:pt x="3343" y="824406"/>
                  </a:lnTo>
                  <a:lnTo>
                    <a:pt x="12461" y="837930"/>
                  </a:lnTo>
                  <a:lnTo>
                    <a:pt x="25985" y="847048"/>
                  </a:lnTo>
                  <a:lnTo>
                    <a:pt x="42544" y="850391"/>
                  </a:lnTo>
                  <a:lnTo>
                    <a:pt x="3581527" y="850391"/>
                  </a:lnTo>
                  <a:lnTo>
                    <a:pt x="3598086" y="847048"/>
                  </a:lnTo>
                  <a:lnTo>
                    <a:pt x="3611610" y="837930"/>
                  </a:lnTo>
                  <a:lnTo>
                    <a:pt x="3620728" y="824406"/>
                  </a:lnTo>
                  <a:lnTo>
                    <a:pt x="3624071" y="807846"/>
                  </a:lnTo>
                  <a:lnTo>
                    <a:pt x="3624071" y="42544"/>
                  </a:lnTo>
                  <a:lnTo>
                    <a:pt x="3620728" y="25985"/>
                  </a:lnTo>
                  <a:lnTo>
                    <a:pt x="3611610" y="12461"/>
                  </a:lnTo>
                  <a:lnTo>
                    <a:pt x="3598086" y="3343"/>
                  </a:lnTo>
                  <a:lnTo>
                    <a:pt x="3581527" y="0"/>
                  </a:lnTo>
                  <a:close/>
                </a:path>
              </a:pathLst>
            </a:custGeom>
            <a:solidFill>
              <a:srgbClr val="872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881872" y="2135124"/>
              <a:ext cx="119380" cy="351155"/>
            </a:xfrm>
            <a:custGeom>
              <a:avLst/>
              <a:gdLst/>
              <a:ahLst/>
              <a:cxnLst/>
              <a:rect l="l" t="t" r="r" b="b"/>
              <a:pathLst>
                <a:path w="119379" h="351155">
                  <a:moveTo>
                    <a:pt x="39624" y="231901"/>
                  </a:moveTo>
                  <a:lnTo>
                    <a:pt x="0" y="231901"/>
                  </a:lnTo>
                  <a:lnTo>
                    <a:pt x="59435" y="350774"/>
                  </a:lnTo>
                  <a:lnTo>
                    <a:pt x="108966" y="251713"/>
                  </a:lnTo>
                  <a:lnTo>
                    <a:pt x="39624" y="251713"/>
                  </a:lnTo>
                  <a:lnTo>
                    <a:pt x="39624" y="231901"/>
                  </a:lnTo>
                  <a:close/>
                </a:path>
                <a:path w="119379" h="351155">
                  <a:moveTo>
                    <a:pt x="79248" y="0"/>
                  </a:moveTo>
                  <a:lnTo>
                    <a:pt x="39624" y="0"/>
                  </a:lnTo>
                  <a:lnTo>
                    <a:pt x="39624" y="251713"/>
                  </a:lnTo>
                  <a:lnTo>
                    <a:pt x="79248" y="251713"/>
                  </a:lnTo>
                  <a:lnTo>
                    <a:pt x="79248" y="0"/>
                  </a:lnTo>
                  <a:close/>
                </a:path>
                <a:path w="119379" h="351155">
                  <a:moveTo>
                    <a:pt x="118872" y="231901"/>
                  </a:moveTo>
                  <a:lnTo>
                    <a:pt x="79248" y="231901"/>
                  </a:lnTo>
                  <a:lnTo>
                    <a:pt x="79248" y="251713"/>
                  </a:lnTo>
                  <a:lnTo>
                    <a:pt x="108966" y="251713"/>
                  </a:lnTo>
                  <a:lnTo>
                    <a:pt x="118872" y="231901"/>
                  </a:lnTo>
                  <a:close/>
                </a:path>
              </a:pathLst>
            </a:custGeom>
            <a:solidFill>
              <a:srgbClr val="B539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7645654" y="1267459"/>
            <a:ext cx="30340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código</a:t>
            </a:r>
            <a:r>
              <a:rPr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archivístico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integrado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partes,</a:t>
            </a: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2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sección</a:t>
            </a:r>
            <a:r>
              <a:rPr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serie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7601839" y="2027226"/>
            <a:ext cx="2169160" cy="70104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6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documental.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800" b="1" spc="-10" dirty="0">
                <a:latin typeface="Arial"/>
                <a:cs typeface="Arial"/>
              </a:rPr>
              <a:t>SGIRYPC/</a:t>
            </a:r>
            <a:r>
              <a:rPr sz="1800" b="1" spc="-10" dirty="0">
                <a:solidFill>
                  <a:srgbClr val="872C24"/>
                </a:solidFill>
                <a:latin typeface="Arial"/>
                <a:cs typeface="Arial"/>
              </a:rPr>
              <a:t>4C.3</a:t>
            </a:r>
            <a:r>
              <a:rPr sz="1800" spc="-10" dirty="0">
                <a:latin typeface="Arial MT"/>
                <a:cs typeface="Arial MT"/>
              </a:rPr>
              <a:t>/</a:t>
            </a:r>
            <a:r>
              <a:rPr sz="1800" b="1" spc="-10" dirty="0">
                <a:solidFill>
                  <a:srgbClr val="775E18"/>
                </a:solidFill>
                <a:latin typeface="Arial"/>
                <a:cs typeface="Arial"/>
              </a:rPr>
              <a:t>202</a:t>
            </a:r>
            <a:r>
              <a:rPr lang="es-ES" sz="1800" b="1" spc="-10" dirty="0">
                <a:solidFill>
                  <a:srgbClr val="775E18"/>
                </a:solidFill>
                <a:latin typeface="Arial"/>
                <a:cs typeface="Arial"/>
              </a:rPr>
              <a:t>6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44" name="object 4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16083" y="2526792"/>
            <a:ext cx="194691" cy="118872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E726E85D-9032-4BB9-9D58-8E04C7E7621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844" r="32250" b="87454"/>
          <a:stretch>
            <a:fillRect/>
          </a:stretch>
        </p:blipFill>
        <p:spPr bwMode="auto">
          <a:xfrm>
            <a:off x="655320" y="435203"/>
            <a:ext cx="4724400" cy="1065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0202" y="1775459"/>
            <a:ext cx="9458960" cy="247777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35"/>
              </a:spcBef>
            </a:pPr>
            <a:r>
              <a:rPr sz="1800" b="1" dirty="0">
                <a:solidFill>
                  <a:srgbClr val="252525"/>
                </a:solidFill>
                <a:latin typeface="Arial"/>
                <a:cs typeface="Arial"/>
              </a:rPr>
              <a:t>I.-</a:t>
            </a:r>
            <a:r>
              <a:rPr sz="1800" b="1" spc="-10" dirty="0">
                <a:solidFill>
                  <a:srgbClr val="252525"/>
                </a:solidFill>
                <a:latin typeface="Arial"/>
                <a:cs typeface="Arial"/>
              </a:rPr>
              <a:t> PRESENTACIÓN</a:t>
            </a:r>
            <a:endParaRPr sz="1800" dirty="0">
              <a:latin typeface="Arial"/>
              <a:cs typeface="Arial"/>
            </a:endParaRPr>
          </a:p>
          <a:p>
            <a:pPr marL="12700" marR="5080" algn="just">
              <a:lnSpc>
                <a:spcPct val="99700"/>
              </a:lnSpc>
              <a:spcBef>
                <a:spcPts val="1040"/>
              </a:spcBef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El</a:t>
            </a:r>
            <a:r>
              <a:rPr sz="1800" spc="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presente</a:t>
            </a:r>
            <a:r>
              <a:rPr sz="1800" spc="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catálogo</a:t>
            </a:r>
            <a:r>
              <a:rPr sz="1800" spc="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tiene</a:t>
            </a:r>
            <a:r>
              <a:rPr sz="18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como</a:t>
            </a:r>
            <a:r>
              <a:rPr sz="1800" spc="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finalidad</a:t>
            </a:r>
            <a:r>
              <a:rPr sz="1800" spc="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regular</a:t>
            </a:r>
            <a:r>
              <a:rPr sz="1800" spc="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y</a:t>
            </a:r>
            <a:r>
              <a:rPr sz="1800" spc="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unificar</a:t>
            </a:r>
            <a:r>
              <a:rPr sz="18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la</a:t>
            </a:r>
            <a:r>
              <a:rPr sz="1800" spc="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disposición</a:t>
            </a:r>
            <a:r>
              <a:rPr sz="1800" spc="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1800" spc="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los</a:t>
            </a:r>
            <a:r>
              <a:rPr sz="1800" spc="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documentos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conforme</a:t>
            </a:r>
            <a:r>
              <a:rPr sz="1800" spc="8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a</a:t>
            </a:r>
            <a:r>
              <a:rPr sz="1800" spc="9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su</a:t>
            </a:r>
            <a:r>
              <a:rPr sz="1800" spc="114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ciclo</a:t>
            </a:r>
            <a:r>
              <a:rPr sz="1800" spc="1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vital</a:t>
            </a:r>
            <a:r>
              <a:rPr sz="1800" spc="114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a</a:t>
            </a:r>
            <a:r>
              <a:rPr sz="1800" spc="1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través</a:t>
            </a:r>
            <a:r>
              <a:rPr sz="1800" spc="1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1800" spc="9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un</a:t>
            </a:r>
            <a:r>
              <a:rPr sz="1800" spc="1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instrumento</a:t>
            </a:r>
            <a:r>
              <a:rPr sz="1800" spc="10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1800" spc="9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control</a:t>
            </a:r>
            <a:r>
              <a:rPr sz="1800" spc="114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archivístico</a:t>
            </a:r>
            <a:r>
              <a:rPr sz="1800" spc="1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que</a:t>
            </a:r>
            <a:r>
              <a:rPr sz="1800" spc="9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consolide</a:t>
            </a:r>
            <a:r>
              <a:rPr sz="1800" spc="1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el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valor</a:t>
            </a:r>
            <a:r>
              <a:rPr sz="1800" spc="5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documental,</a:t>
            </a:r>
            <a:r>
              <a:rPr sz="1800" spc="7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los</a:t>
            </a:r>
            <a:r>
              <a:rPr sz="1800" spc="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plazos</a:t>
            </a:r>
            <a:r>
              <a:rPr sz="1800" spc="7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1800" spc="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conservación,</a:t>
            </a:r>
            <a:r>
              <a:rPr sz="1800" spc="7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las</a:t>
            </a:r>
            <a:r>
              <a:rPr sz="1800" spc="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técnicas</a:t>
            </a:r>
            <a:r>
              <a:rPr sz="1800" spc="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1800" spc="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selección</a:t>
            </a:r>
            <a:r>
              <a:rPr sz="1800" spc="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y</a:t>
            </a:r>
            <a:r>
              <a:rPr sz="1800" spc="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el</a:t>
            </a:r>
            <a:r>
              <a:rPr sz="1800" spc="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destino</a:t>
            </a:r>
            <a:r>
              <a:rPr sz="1800" spc="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final</a:t>
            </a:r>
            <a:r>
              <a:rPr sz="1800" spc="7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de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cada</a:t>
            </a:r>
            <a:r>
              <a:rPr sz="1800" spc="1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una</a:t>
            </a:r>
            <a:r>
              <a:rPr sz="1800" spc="114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1800" spc="1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las</a:t>
            </a:r>
            <a:r>
              <a:rPr sz="1800" spc="1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series</a:t>
            </a:r>
            <a:r>
              <a:rPr sz="1800" spc="1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documentales</a:t>
            </a:r>
            <a:r>
              <a:rPr sz="1800" spc="1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producidas</a:t>
            </a:r>
            <a:r>
              <a:rPr sz="1800" spc="1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por</a:t>
            </a:r>
            <a:r>
              <a:rPr sz="1800" spc="1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las</a:t>
            </a:r>
            <a:r>
              <a:rPr sz="1800" spc="1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áreas</a:t>
            </a:r>
            <a:r>
              <a:rPr sz="1800" spc="1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1800" spc="1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la</a:t>
            </a:r>
            <a:r>
              <a:rPr sz="1800" spc="114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Secretaría</a:t>
            </a:r>
            <a:r>
              <a:rPr sz="1800" spc="1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1800" spc="1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Gestión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Integral</a:t>
            </a:r>
            <a:r>
              <a:rPr sz="1800" spc="140" dirty="0">
                <a:solidFill>
                  <a:srgbClr val="252525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1800" spc="150" dirty="0">
                <a:solidFill>
                  <a:srgbClr val="252525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Riesgos</a:t>
            </a:r>
            <a:r>
              <a:rPr sz="1800" spc="160" dirty="0">
                <a:solidFill>
                  <a:srgbClr val="252525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y</a:t>
            </a:r>
            <a:r>
              <a:rPr sz="1800" spc="140" dirty="0">
                <a:solidFill>
                  <a:srgbClr val="252525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Protección</a:t>
            </a:r>
            <a:r>
              <a:rPr sz="1800" spc="140" dirty="0">
                <a:solidFill>
                  <a:srgbClr val="252525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Civil</a:t>
            </a:r>
            <a:r>
              <a:rPr sz="1800" spc="140" dirty="0">
                <a:solidFill>
                  <a:srgbClr val="252525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del</a:t>
            </a:r>
            <a:r>
              <a:rPr sz="1800" spc="135" dirty="0">
                <a:solidFill>
                  <a:srgbClr val="252525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Estado</a:t>
            </a:r>
            <a:r>
              <a:rPr sz="1800" spc="155" dirty="0">
                <a:solidFill>
                  <a:srgbClr val="252525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1800" spc="140" dirty="0">
                <a:solidFill>
                  <a:srgbClr val="252525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Guerrero,</a:t>
            </a:r>
            <a:r>
              <a:rPr sz="1800" spc="155" dirty="0">
                <a:solidFill>
                  <a:srgbClr val="252525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para</a:t>
            </a:r>
            <a:r>
              <a:rPr sz="1800" spc="140" dirty="0">
                <a:solidFill>
                  <a:srgbClr val="252525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garantizar</a:t>
            </a:r>
            <a:r>
              <a:rPr sz="1800" spc="140" dirty="0">
                <a:solidFill>
                  <a:srgbClr val="252525"/>
                </a:solidFill>
                <a:latin typeface="Arial MT"/>
                <a:cs typeface="Arial MT"/>
              </a:rPr>
              <a:t>  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su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organización,</a:t>
            </a:r>
            <a:r>
              <a:rPr sz="1800" spc="1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conservación</a:t>
            </a:r>
            <a:r>
              <a:rPr sz="1800" spc="1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y</a:t>
            </a:r>
            <a:r>
              <a:rPr sz="1800" spc="114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custodia;</a:t>
            </a:r>
            <a:r>
              <a:rPr sz="1800" spc="1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así</a:t>
            </a:r>
            <a:r>
              <a:rPr sz="1800" spc="1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como</a:t>
            </a:r>
            <a:r>
              <a:rPr sz="1800" spc="1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propiciar</a:t>
            </a:r>
            <a:r>
              <a:rPr sz="1800" spc="1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la</a:t>
            </a:r>
            <a:r>
              <a:rPr sz="1800" spc="1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adecuada</a:t>
            </a:r>
            <a:r>
              <a:rPr sz="1800" spc="1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y</a:t>
            </a:r>
            <a:r>
              <a:rPr sz="1800" spc="1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oportuna</a:t>
            </a:r>
            <a:r>
              <a:rPr sz="1800" spc="1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toma</a:t>
            </a:r>
            <a:r>
              <a:rPr sz="1800" spc="1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de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decisiones</a:t>
            </a:r>
            <a:r>
              <a:rPr sz="1800" spc="-5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en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apego</a:t>
            </a:r>
            <a:r>
              <a:rPr sz="18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a</a:t>
            </a:r>
            <a:r>
              <a:rPr sz="1800" spc="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la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normatividad</a:t>
            </a:r>
            <a:r>
              <a:rPr sz="18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vigente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aplicable.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A15D34-AAD5-D00E-5942-32BF4FE192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844" r="32250" b="87454"/>
          <a:stretch>
            <a:fillRect/>
          </a:stretch>
        </p:blipFill>
        <p:spPr bwMode="auto">
          <a:xfrm>
            <a:off x="1066800" y="567503"/>
            <a:ext cx="5410200" cy="1219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4394" y="1960880"/>
            <a:ext cx="25038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252525"/>
                </a:solidFill>
                <a:latin typeface="Arial"/>
                <a:cs typeface="Arial"/>
              </a:rPr>
              <a:t>II.-</a:t>
            </a:r>
            <a:r>
              <a:rPr sz="1600" b="1" spc="-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52525"/>
                </a:solidFill>
                <a:latin typeface="Arial"/>
                <a:cs typeface="Arial"/>
              </a:rPr>
              <a:t>FUNDAMENTO</a:t>
            </a:r>
            <a:r>
              <a:rPr sz="1600" b="1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252525"/>
                </a:solidFill>
                <a:latin typeface="Arial"/>
                <a:cs typeface="Arial"/>
              </a:rPr>
              <a:t>LEGAL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Catálogo</a:t>
            </a:r>
            <a:r>
              <a:rPr spc="114" dirty="0"/>
              <a:t> </a:t>
            </a:r>
            <a:r>
              <a:rPr dirty="0"/>
              <a:t>de</a:t>
            </a:r>
            <a:r>
              <a:rPr spc="145" dirty="0"/>
              <a:t> </a:t>
            </a:r>
            <a:r>
              <a:rPr dirty="0"/>
              <a:t>Disposición</a:t>
            </a:r>
            <a:r>
              <a:rPr spc="155" dirty="0"/>
              <a:t> </a:t>
            </a:r>
            <a:r>
              <a:rPr dirty="0"/>
              <a:t>Documental:</a:t>
            </a:r>
            <a:r>
              <a:rPr spc="120" dirty="0"/>
              <a:t> </a:t>
            </a:r>
            <a:r>
              <a:rPr dirty="0"/>
              <a:t>Artículo</a:t>
            </a:r>
            <a:r>
              <a:rPr spc="130" dirty="0"/>
              <a:t> </a:t>
            </a:r>
            <a:r>
              <a:rPr dirty="0"/>
              <a:t>13</a:t>
            </a:r>
            <a:r>
              <a:rPr spc="125" dirty="0"/>
              <a:t> </a:t>
            </a:r>
            <a:r>
              <a:rPr dirty="0"/>
              <a:t>y</a:t>
            </a:r>
            <a:r>
              <a:rPr spc="125" dirty="0"/>
              <a:t> </a:t>
            </a:r>
            <a:r>
              <a:rPr dirty="0"/>
              <a:t>51</a:t>
            </a:r>
            <a:r>
              <a:rPr spc="125" dirty="0"/>
              <a:t> </a:t>
            </a:r>
            <a:r>
              <a:rPr dirty="0"/>
              <a:t>de</a:t>
            </a:r>
            <a:r>
              <a:rPr spc="125" dirty="0"/>
              <a:t> </a:t>
            </a:r>
            <a:r>
              <a:rPr dirty="0"/>
              <a:t>la</a:t>
            </a:r>
            <a:r>
              <a:rPr spc="120" dirty="0"/>
              <a:t> </a:t>
            </a:r>
            <a:r>
              <a:rPr dirty="0"/>
              <a:t>Ley</a:t>
            </a:r>
            <a:r>
              <a:rPr spc="130" dirty="0"/>
              <a:t> </a:t>
            </a:r>
            <a:r>
              <a:rPr dirty="0"/>
              <a:t>794</a:t>
            </a:r>
            <a:r>
              <a:rPr spc="125" dirty="0"/>
              <a:t> </a:t>
            </a:r>
            <a:r>
              <a:rPr dirty="0"/>
              <a:t>de</a:t>
            </a:r>
            <a:r>
              <a:rPr spc="120" dirty="0"/>
              <a:t> </a:t>
            </a:r>
            <a:r>
              <a:rPr dirty="0"/>
              <a:t>la</a:t>
            </a:r>
            <a:r>
              <a:rPr spc="125" dirty="0"/>
              <a:t> </a:t>
            </a:r>
            <a:r>
              <a:rPr dirty="0"/>
              <a:t>Ley</a:t>
            </a:r>
            <a:r>
              <a:rPr spc="125" dirty="0"/>
              <a:t> </a:t>
            </a:r>
            <a:r>
              <a:rPr dirty="0"/>
              <a:t>de</a:t>
            </a:r>
            <a:r>
              <a:rPr spc="145" dirty="0"/>
              <a:t> </a:t>
            </a:r>
            <a:r>
              <a:rPr spc="-10" dirty="0"/>
              <a:t>Archivos </a:t>
            </a:r>
            <a:r>
              <a:rPr dirty="0"/>
              <a:t>del</a:t>
            </a:r>
            <a:r>
              <a:rPr spc="-15" dirty="0"/>
              <a:t> </a:t>
            </a:r>
            <a:r>
              <a:rPr dirty="0"/>
              <a:t>Estado</a:t>
            </a:r>
            <a:r>
              <a:rPr spc="-3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Guerrero y</a:t>
            </a:r>
            <a:r>
              <a:rPr spc="-10" dirty="0"/>
              <a:t> </a:t>
            </a:r>
            <a:r>
              <a:rPr dirty="0"/>
              <a:t>sus </a:t>
            </a:r>
            <a:r>
              <a:rPr spc="-10" dirty="0"/>
              <a:t>Municipios.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700"/>
              </a:spcBef>
            </a:pPr>
            <a:r>
              <a:rPr dirty="0"/>
              <a:t>III.</a:t>
            </a:r>
            <a:r>
              <a:rPr spc="-15" dirty="0"/>
              <a:t> </a:t>
            </a:r>
            <a:r>
              <a:rPr spc="-10" dirty="0"/>
              <a:t>OBJETIVOS</a:t>
            </a:r>
          </a:p>
          <a:p>
            <a:pPr marL="314325" indent="-286385">
              <a:lnSpc>
                <a:spcPct val="100000"/>
              </a:lnSpc>
              <a:spcBef>
                <a:spcPts val="1030"/>
              </a:spcBef>
              <a:buClr>
                <a:srgbClr val="D9B146"/>
              </a:buClr>
              <a:buSzPct val="113888"/>
              <a:buChar char="•"/>
              <a:tabLst>
                <a:tab pos="314960" algn="l"/>
              </a:tabLst>
            </a:pPr>
            <a:r>
              <a:rPr sz="1800" b="0" dirty="0">
                <a:latin typeface="Arial MT"/>
                <a:cs typeface="Arial MT"/>
              </a:rPr>
              <a:t>Sistematizar</a:t>
            </a:r>
            <a:r>
              <a:rPr sz="1800" b="0" spc="-6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y</a:t>
            </a:r>
            <a:r>
              <a:rPr sz="1800" b="0" spc="3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estandarizar</a:t>
            </a:r>
            <a:r>
              <a:rPr sz="1800" b="0" spc="-4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la</a:t>
            </a:r>
            <a:r>
              <a:rPr sz="1800" b="0" spc="-5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información</a:t>
            </a:r>
            <a:r>
              <a:rPr sz="1800" b="0" spc="-4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de</a:t>
            </a:r>
            <a:r>
              <a:rPr sz="1800" b="0" spc="-5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acuerdo</a:t>
            </a:r>
            <a:r>
              <a:rPr sz="1800" b="0" spc="-4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con</a:t>
            </a:r>
            <a:r>
              <a:rPr sz="1800" b="0" spc="-5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su</a:t>
            </a:r>
            <a:r>
              <a:rPr sz="1800" b="0" spc="-5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productor</a:t>
            </a:r>
            <a:r>
              <a:rPr sz="1800" b="0" spc="-35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y </a:t>
            </a:r>
            <a:r>
              <a:rPr sz="1800" b="0" spc="-10" dirty="0">
                <a:latin typeface="Arial MT"/>
                <a:cs typeface="Arial MT"/>
              </a:rPr>
              <a:t>atribución.</a:t>
            </a:r>
            <a:endParaRPr sz="1800">
              <a:latin typeface="Arial MT"/>
              <a:cs typeface="Arial MT"/>
            </a:endParaRPr>
          </a:p>
          <a:p>
            <a:pPr marL="314325" indent="-286385">
              <a:lnSpc>
                <a:spcPct val="100000"/>
              </a:lnSpc>
              <a:spcBef>
                <a:spcPts val="1030"/>
              </a:spcBef>
              <a:buClr>
                <a:srgbClr val="D9B146"/>
              </a:buClr>
              <a:buSzPct val="113888"/>
              <a:buChar char="•"/>
              <a:tabLst>
                <a:tab pos="314960" algn="l"/>
              </a:tabLst>
            </a:pPr>
            <a:r>
              <a:rPr sz="1800" b="0" dirty="0">
                <a:latin typeface="Arial MT"/>
                <a:cs typeface="Arial MT"/>
              </a:rPr>
              <a:t>Establecer</a:t>
            </a:r>
            <a:r>
              <a:rPr sz="1800" b="0" spc="-75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la</a:t>
            </a:r>
            <a:r>
              <a:rPr sz="1800" b="0" spc="-1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codificación</a:t>
            </a:r>
            <a:r>
              <a:rPr sz="1800" b="0" spc="-4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archivística</a:t>
            </a:r>
            <a:r>
              <a:rPr sz="1800" b="0" spc="-4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para</a:t>
            </a:r>
            <a:r>
              <a:rPr sz="1800" b="0" spc="-3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todas las</a:t>
            </a:r>
            <a:r>
              <a:rPr sz="1800" b="0" spc="-3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Unidades</a:t>
            </a:r>
            <a:r>
              <a:rPr sz="1800" b="0" spc="-110" dirty="0">
                <a:latin typeface="Arial MT"/>
                <a:cs typeface="Arial MT"/>
              </a:rPr>
              <a:t> </a:t>
            </a:r>
            <a:r>
              <a:rPr sz="1800" b="0" spc="-10" dirty="0">
                <a:latin typeface="Arial MT"/>
                <a:cs typeface="Arial MT"/>
              </a:rPr>
              <a:t>Administrativas.</a:t>
            </a:r>
            <a:endParaRPr sz="1800">
              <a:latin typeface="Arial MT"/>
              <a:cs typeface="Arial MT"/>
            </a:endParaRPr>
          </a:p>
          <a:p>
            <a:pPr marL="314325" indent="-286385">
              <a:lnSpc>
                <a:spcPct val="100000"/>
              </a:lnSpc>
              <a:spcBef>
                <a:spcPts val="1035"/>
              </a:spcBef>
              <a:buClr>
                <a:srgbClr val="D9B146"/>
              </a:buClr>
              <a:buSzPct val="113888"/>
              <a:buChar char="•"/>
              <a:tabLst>
                <a:tab pos="314960" algn="l"/>
                <a:tab pos="1232535" algn="l"/>
                <a:tab pos="1485265" algn="l"/>
                <a:tab pos="2415540" algn="l"/>
                <a:tab pos="2735580" algn="l"/>
                <a:tab pos="3622675" algn="l"/>
                <a:tab pos="4528185" algn="l"/>
                <a:tab pos="4921250" algn="l"/>
                <a:tab pos="6293485" algn="l"/>
                <a:tab pos="7576820" algn="l"/>
                <a:tab pos="7830184" algn="l"/>
                <a:tab pos="8150225" algn="l"/>
                <a:tab pos="9204960" algn="l"/>
              </a:tabLst>
            </a:pPr>
            <a:r>
              <a:rPr sz="1800" b="0" spc="-10" dirty="0">
                <a:latin typeface="Arial MT"/>
                <a:cs typeface="Arial MT"/>
              </a:rPr>
              <a:t>Unificar</a:t>
            </a:r>
            <a:r>
              <a:rPr sz="1800" b="0" dirty="0">
                <a:latin typeface="Arial MT"/>
                <a:cs typeface="Arial MT"/>
              </a:rPr>
              <a:t>	</a:t>
            </a:r>
            <a:r>
              <a:rPr sz="1800" b="0" spc="-50" dirty="0">
                <a:latin typeface="Arial MT"/>
                <a:cs typeface="Arial MT"/>
              </a:rPr>
              <a:t>y</a:t>
            </a:r>
            <a:r>
              <a:rPr sz="1800" b="0" dirty="0">
                <a:latin typeface="Arial MT"/>
                <a:cs typeface="Arial MT"/>
              </a:rPr>
              <a:t>	</a:t>
            </a:r>
            <a:r>
              <a:rPr sz="1800" b="0" spc="-10" dirty="0">
                <a:latin typeface="Arial MT"/>
                <a:cs typeface="Arial MT"/>
              </a:rPr>
              <a:t>vincular</a:t>
            </a:r>
            <a:r>
              <a:rPr sz="1800" b="0" dirty="0">
                <a:latin typeface="Arial MT"/>
                <a:cs typeface="Arial MT"/>
              </a:rPr>
              <a:t>	</a:t>
            </a:r>
            <a:r>
              <a:rPr sz="1800" b="0" spc="-25" dirty="0">
                <a:latin typeface="Arial MT"/>
                <a:cs typeface="Arial MT"/>
              </a:rPr>
              <a:t>el</a:t>
            </a:r>
            <a:r>
              <a:rPr sz="1800" b="0" dirty="0">
                <a:latin typeface="Arial MT"/>
                <a:cs typeface="Arial MT"/>
              </a:rPr>
              <a:t>	</a:t>
            </a:r>
            <a:r>
              <a:rPr sz="1800" b="0" spc="-10" dirty="0">
                <a:latin typeface="Arial MT"/>
                <a:cs typeface="Arial MT"/>
              </a:rPr>
              <a:t>Cuadro</a:t>
            </a:r>
            <a:r>
              <a:rPr sz="1800" b="0" dirty="0">
                <a:latin typeface="Arial MT"/>
                <a:cs typeface="Arial MT"/>
              </a:rPr>
              <a:t>	</a:t>
            </a:r>
            <a:r>
              <a:rPr sz="1800" b="0" spc="-10" dirty="0">
                <a:latin typeface="Arial MT"/>
                <a:cs typeface="Arial MT"/>
              </a:rPr>
              <a:t>general</a:t>
            </a:r>
            <a:r>
              <a:rPr sz="1800" b="0" dirty="0">
                <a:latin typeface="Arial MT"/>
                <a:cs typeface="Arial MT"/>
              </a:rPr>
              <a:t>	</a:t>
            </a:r>
            <a:r>
              <a:rPr sz="1800" b="0" spc="-25" dirty="0">
                <a:latin typeface="Arial MT"/>
                <a:cs typeface="Arial MT"/>
              </a:rPr>
              <a:t>de</a:t>
            </a:r>
            <a:r>
              <a:rPr sz="1800" b="0" dirty="0">
                <a:latin typeface="Arial MT"/>
                <a:cs typeface="Arial MT"/>
              </a:rPr>
              <a:t>	</a:t>
            </a:r>
            <a:r>
              <a:rPr sz="1800" b="0" spc="-10" dirty="0">
                <a:latin typeface="Arial MT"/>
                <a:cs typeface="Arial MT"/>
              </a:rPr>
              <a:t>clasificación</a:t>
            </a:r>
            <a:r>
              <a:rPr sz="1800" b="0" dirty="0">
                <a:latin typeface="Arial MT"/>
                <a:cs typeface="Arial MT"/>
              </a:rPr>
              <a:t>	</a:t>
            </a:r>
            <a:r>
              <a:rPr sz="1800" b="0" spc="-10" dirty="0">
                <a:latin typeface="Arial MT"/>
                <a:cs typeface="Arial MT"/>
              </a:rPr>
              <a:t>archivística</a:t>
            </a:r>
            <a:r>
              <a:rPr sz="1800" b="0" dirty="0">
                <a:latin typeface="Arial MT"/>
                <a:cs typeface="Arial MT"/>
              </a:rPr>
              <a:t>	</a:t>
            </a:r>
            <a:r>
              <a:rPr sz="1800" b="0" spc="-50" dirty="0">
                <a:latin typeface="Arial MT"/>
                <a:cs typeface="Arial MT"/>
              </a:rPr>
              <a:t>y</a:t>
            </a:r>
            <a:r>
              <a:rPr sz="1800" b="0" dirty="0">
                <a:latin typeface="Arial MT"/>
                <a:cs typeface="Arial MT"/>
              </a:rPr>
              <a:t>	</a:t>
            </a:r>
            <a:r>
              <a:rPr sz="1800" b="0" spc="-25" dirty="0">
                <a:latin typeface="Arial MT"/>
                <a:cs typeface="Arial MT"/>
              </a:rPr>
              <a:t>el</a:t>
            </a:r>
            <a:r>
              <a:rPr sz="1800" b="0" dirty="0">
                <a:latin typeface="Arial MT"/>
                <a:cs typeface="Arial MT"/>
              </a:rPr>
              <a:t>	</a:t>
            </a:r>
            <a:r>
              <a:rPr sz="1800" b="0" spc="-10" dirty="0">
                <a:latin typeface="Arial MT"/>
                <a:cs typeface="Arial MT"/>
              </a:rPr>
              <a:t>Catálogo</a:t>
            </a:r>
            <a:r>
              <a:rPr sz="1800" b="0" dirty="0">
                <a:latin typeface="Arial MT"/>
                <a:cs typeface="Arial MT"/>
              </a:rPr>
              <a:t>	</a:t>
            </a:r>
            <a:r>
              <a:rPr sz="1800" b="0" spc="-25" dirty="0">
                <a:latin typeface="Arial MT"/>
                <a:cs typeface="Arial MT"/>
              </a:rPr>
              <a:t>de</a:t>
            </a:r>
            <a:endParaRPr sz="1800">
              <a:latin typeface="Arial MT"/>
              <a:cs typeface="Arial MT"/>
            </a:endParaRPr>
          </a:p>
          <a:p>
            <a:pPr marL="314325">
              <a:lnSpc>
                <a:spcPct val="100000"/>
              </a:lnSpc>
            </a:pPr>
            <a:r>
              <a:rPr sz="1800" b="0" dirty="0">
                <a:latin typeface="Arial MT"/>
                <a:cs typeface="Arial MT"/>
              </a:rPr>
              <a:t>disposición</a:t>
            </a:r>
            <a:r>
              <a:rPr sz="1800" b="0" spc="-55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documental</a:t>
            </a:r>
            <a:r>
              <a:rPr sz="1800" b="0" spc="-6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en</a:t>
            </a:r>
            <a:r>
              <a:rPr sz="1800" b="0" spc="-5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un</a:t>
            </a:r>
            <a:r>
              <a:rPr sz="1800" b="0" spc="-5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solo</a:t>
            </a:r>
            <a:r>
              <a:rPr sz="1800" b="0" spc="5" dirty="0">
                <a:latin typeface="Arial MT"/>
                <a:cs typeface="Arial MT"/>
              </a:rPr>
              <a:t> </a:t>
            </a:r>
            <a:r>
              <a:rPr sz="1800" b="0" spc="-10" dirty="0">
                <a:latin typeface="Arial MT"/>
                <a:cs typeface="Arial MT"/>
              </a:rPr>
              <a:t>instrumento</a:t>
            </a:r>
            <a:endParaRPr sz="1800">
              <a:latin typeface="Arial MT"/>
              <a:cs typeface="Arial MT"/>
            </a:endParaRPr>
          </a:p>
          <a:p>
            <a:pPr marL="314325" indent="-286385">
              <a:lnSpc>
                <a:spcPct val="100000"/>
              </a:lnSpc>
              <a:spcBef>
                <a:spcPts val="1035"/>
              </a:spcBef>
              <a:buClr>
                <a:srgbClr val="D9B146"/>
              </a:buClr>
              <a:buSzPct val="113888"/>
              <a:buChar char="•"/>
              <a:tabLst>
                <a:tab pos="314960" algn="l"/>
              </a:tabLst>
            </a:pPr>
            <a:r>
              <a:rPr sz="1800" b="0" dirty="0">
                <a:latin typeface="Arial MT"/>
                <a:cs typeface="Arial MT"/>
              </a:rPr>
              <a:t>Incorporar</a:t>
            </a:r>
            <a:r>
              <a:rPr sz="1800" b="0" spc="10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en</a:t>
            </a:r>
            <a:r>
              <a:rPr sz="1800" b="0" spc="11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cada</a:t>
            </a:r>
            <a:r>
              <a:rPr sz="1800" b="0" spc="11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una</a:t>
            </a:r>
            <a:r>
              <a:rPr sz="1800" b="0" spc="11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de</a:t>
            </a:r>
            <a:r>
              <a:rPr sz="1800" b="0" spc="11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las</a:t>
            </a:r>
            <a:r>
              <a:rPr sz="1800" b="0" spc="9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series</a:t>
            </a:r>
            <a:r>
              <a:rPr sz="1800" b="0" spc="12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documentales</a:t>
            </a:r>
            <a:r>
              <a:rPr sz="1800" b="0" spc="125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los</a:t>
            </a:r>
            <a:r>
              <a:rPr sz="1800" b="0" spc="114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valores</a:t>
            </a:r>
            <a:r>
              <a:rPr sz="1800" b="0" spc="12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documentales,</a:t>
            </a:r>
            <a:r>
              <a:rPr sz="1800" b="0" spc="11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plazos</a:t>
            </a:r>
            <a:r>
              <a:rPr sz="1800" b="0" spc="125" dirty="0">
                <a:latin typeface="Arial MT"/>
                <a:cs typeface="Arial MT"/>
              </a:rPr>
              <a:t> </a:t>
            </a:r>
            <a:r>
              <a:rPr sz="1800" b="0" spc="-25" dirty="0">
                <a:latin typeface="Arial MT"/>
                <a:cs typeface="Arial MT"/>
              </a:rPr>
              <a:t>de</a:t>
            </a:r>
            <a:endParaRPr sz="1800">
              <a:latin typeface="Arial MT"/>
              <a:cs typeface="Arial MT"/>
            </a:endParaRPr>
          </a:p>
          <a:p>
            <a:pPr marL="314325">
              <a:lnSpc>
                <a:spcPct val="100000"/>
              </a:lnSpc>
            </a:pPr>
            <a:r>
              <a:rPr sz="1800" b="0" spc="-10" dirty="0">
                <a:latin typeface="Arial MT"/>
                <a:cs typeface="Arial MT"/>
              </a:rPr>
              <a:t>conservación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0466E5-DCDF-BDFD-1593-DEBAABB2FD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844" r="32250" b="87454"/>
          <a:stretch>
            <a:fillRect/>
          </a:stretch>
        </p:blipFill>
        <p:spPr bwMode="auto">
          <a:xfrm>
            <a:off x="1066800" y="567503"/>
            <a:ext cx="5410200" cy="1219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3600" y="1177353"/>
            <a:ext cx="807593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1600" b="1" spc="-40" dirty="0">
                <a:solidFill>
                  <a:srgbClr val="252525"/>
                </a:solidFill>
                <a:latin typeface="Arial"/>
                <a:cs typeface="Arial"/>
              </a:rPr>
              <a:t>IV.</a:t>
            </a:r>
            <a:r>
              <a:rPr lang="es-ES" sz="1600" b="1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s-ES" sz="1600" b="1" spc="-10" dirty="0">
                <a:solidFill>
                  <a:srgbClr val="252525"/>
                </a:solidFill>
                <a:latin typeface="Arial"/>
                <a:cs typeface="Arial"/>
              </a:rPr>
              <a:t>SISTEMATIZACIÓN</a:t>
            </a:r>
            <a:r>
              <a:rPr lang="es-ES" sz="1600" b="1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s-ES" sz="1600" b="1" dirty="0">
                <a:solidFill>
                  <a:srgbClr val="252525"/>
                </a:solidFill>
                <a:latin typeface="Arial"/>
                <a:cs typeface="Arial"/>
              </a:rPr>
              <a:t>DEL</a:t>
            </a:r>
            <a:r>
              <a:rPr lang="es-ES" sz="1600" b="1" spc="-114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s-ES" sz="1600" b="1" dirty="0">
                <a:solidFill>
                  <a:srgbClr val="252525"/>
                </a:solidFill>
                <a:latin typeface="Arial"/>
                <a:cs typeface="Arial"/>
              </a:rPr>
              <a:t>CUADRO</a:t>
            </a:r>
            <a:r>
              <a:rPr lang="es-ES" sz="1600" b="1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s-ES" sz="1600" b="1" dirty="0">
                <a:solidFill>
                  <a:srgbClr val="252525"/>
                </a:solidFill>
                <a:latin typeface="Arial"/>
                <a:cs typeface="Arial"/>
              </a:rPr>
              <a:t>GENERAL</a:t>
            </a:r>
            <a:r>
              <a:rPr lang="es-ES" sz="1600" b="1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s-ES" sz="1600" b="1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lang="es-ES" sz="1600" b="1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s-ES" sz="1600" b="1" spc="-10" dirty="0">
                <a:solidFill>
                  <a:srgbClr val="252525"/>
                </a:solidFill>
                <a:latin typeface="Arial"/>
                <a:cs typeface="Arial"/>
              </a:rPr>
              <a:t>CLASIFICACIÓN</a:t>
            </a:r>
            <a:r>
              <a:rPr lang="es-ES" sz="1600" b="1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s-ES" sz="1600" b="1" spc="-10" dirty="0">
                <a:solidFill>
                  <a:srgbClr val="252525"/>
                </a:solidFill>
                <a:latin typeface="Arial"/>
                <a:cs typeface="Arial"/>
              </a:rPr>
              <a:t>ARCHIVÍSTICA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8923" y="1456131"/>
            <a:ext cx="71970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El presente</a:t>
            </a:r>
            <a:r>
              <a:rPr spc="-60" dirty="0"/>
              <a:t> </a:t>
            </a:r>
            <a:r>
              <a:rPr dirty="0"/>
              <a:t>instrumento</a:t>
            </a:r>
            <a:r>
              <a:rPr spc="-60" dirty="0"/>
              <a:t> </a:t>
            </a:r>
            <a:r>
              <a:rPr dirty="0"/>
              <a:t>se</a:t>
            </a:r>
            <a:r>
              <a:rPr spc="-15" dirty="0"/>
              <a:t> </a:t>
            </a:r>
            <a:r>
              <a:rPr dirty="0"/>
              <a:t>estructura</a:t>
            </a:r>
            <a:r>
              <a:rPr spc="-65" dirty="0"/>
              <a:t> </a:t>
            </a:r>
            <a:r>
              <a:rPr dirty="0"/>
              <a:t>con</a:t>
            </a:r>
            <a:r>
              <a:rPr spc="-40" dirty="0"/>
              <a:t> </a:t>
            </a:r>
            <a:r>
              <a:rPr dirty="0"/>
              <a:t>los</a:t>
            </a:r>
            <a:r>
              <a:rPr spc="-10" dirty="0"/>
              <a:t> </a:t>
            </a:r>
            <a:r>
              <a:rPr dirty="0"/>
              <a:t>siguientes</a:t>
            </a:r>
            <a:r>
              <a:rPr spc="-80" dirty="0"/>
              <a:t> </a:t>
            </a:r>
            <a:r>
              <a:rPr spc="-10" dirty="0"/>
              <a:t>componentes: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6680" y="4103065"/>
            <a:ext cx="10380980" cy="166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505" indent="-344805">
              <a:lnSpc>
                <a:spcPts val="2180"/>
              </a:lnSpc>
              <a:buSzPct val="113888"/>
              <a:buAutoNum type="arabicPeriod"/>
              <a:tabLst>
                <a:tab pos="357505" algn="l"/>
              </a:tabLst>
            </a:pPr>
            <a:r>
              <a:rPr sz="1800" b="1" dirty="0">
                <a:latin typeface="Arial"/>
                <a:cs typeface="Arial"/>
              </a:rPr>
              <a:t>Fondo:</a:t>
            </a:r>
            <a:r>
              <a:rPr sz="1800" b="1" spc="14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Es</a:t>
            </a:r>
            <a:r>
              <a:rPr sz="1800" spc="1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el</a:t>
            </a:r>
            <a:r>
              <a:rPr sz="1800" spc="1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conjunto</a:t>
            </a:r>
            <a:r>
              <a:rPr sz="1800" spc="1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documentos</a:t>
            </a:r>
            <a:r>
              <a:rPr sz="1800" spc="1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producidos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orgánicamente</a:t>
            </a:r>
            <a:r>
              <a:rPr sz="1800" spc="1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por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</a:t>
            </a:r>
            <a:r>
              <a:rPr sz="1800" spc="180" dirty="0">
                <a:latin typeface="Arial MT"/>
                <a:cs typeface="Arial MT"/>
              </a:rPr>
              <a:t> </a:t>
            </a:r>
            <a:r>
              <a:rPr sz="1800" b="1" dirty="0">
                <a:latin typeface="Arial"/>
                <a:cs typeface="Arial"/>
              </a:rPr>
              <a:t>Secretaría</a:t>
            </a:r>
            <a:r>
              <a:rPr sz="1800" b="1" spc="1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1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Gestión</a:t>
            </a:r>
            <a:endParaRPr sz="1800">
              <a:latin typeface="Arial"/>
              <a:cs typeface="Arial"/>
            </a:endParaRPr>
          </a:p>
          <a:p>
            <a:pPr marL="356870">
              <a:lnSpc>
                <a:spcPts val="2030"/>
              </a:lnSpc>
            </a:pPr>
            <a:r>
              <a:rPr sz="1800" b="1" dirty="0">
                <a:latin typeface="Arial"/>
                <a:cs typeface="Arial"/>
              </a:rPr>
              <a:t>Integral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Riesgos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Protección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Civil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cuyo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nombre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está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identificado.</a:t>
            </a:r>
            <a:endParaRPr sz="1800">
              <a:latin typeface="Arial MT"/>
              <a:cs typeface="Arial MT"/>
            </a:endParaRPr>
          </a:p>
          <a:p>
            <a:pPr marL="356870" marR="5080" indent="-344805" algn="just">
              <a:lnSpc>
                <a:spcPct val="89400"/>
              </a:lnSpc>
              <a:spcBef>
                <a:spcPts val="825"/>
              </a:spcBef>
              <a:buSzPct val="113888"/>
              <a:buAutoNum type="arabicPeriod" startAt="2"/>
              <a:tabLst>
                <a:tab pos="356870" algn="l"/>
              </a:tabLst>
            </a:pPr>
            <a:r>
              <a:rPr sz="1800" b="1" dirty="0">
                <a:latin typeface="Arial"/>
                <a:cs typeface="Arial"/>
              </a:rPr>
              <a:t>Sección:</a:t>
            </a:r>
            <a:r>
              <a:rPr sz="1800" b="1" spc="24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Cada</a:t>
            </a:r>
            <a:r>
              <a:rPr sz="1800" spc="25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una</a:t>
            </a:r>
            <a:r>
              <a:rPr sz="1800" spc="2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2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las</a:t>
            </a:r>
            <a:r>
              <a:rPr sz="1800" spc="2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divisiones</a:t>
            </a:r>
            <a:r>
              <a:rPr sz="1800" spc="2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del</a:t>
            </a:r>
            <a:r>
              <a:rPr sz="1800" spc="25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fondo</a:t>
            </a:r>
            <a:r>
              <a:rPr sz="1800" spc="25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documental,</a:t>
            </a:r>
            <a:r>
              <a:rPr sz="1800" spc="2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basadas</a:t>
            </a:r>
            <a:r>
              <a:rPr sz="1800" spc="2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</a:t>
            </a:r>
            <a:r>
              <a:rPr sz="1800" spc="25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las</a:t>
            </a:r>
            <a:r>
              <a:rPr sz="1800" spc="2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atribuciones</a:t>
            </a:r>
            <a:r>
              <a:rPr sz="1800" spc="2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254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la </a:t>
            </a:r>
            <a:r>
              <a:rPr sz="1800" b="1" dirty="0">
                <a:latin typeface="Arial"/>
                <a:cs typeface="Arial"/>
              </a:rPr>
              <a:t>SGIRYPC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1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conformidad</a:t>
            </a:r>
            <a:r>
              <a:rPr sz="1800" spc="1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las</a:t>
            </a:r>
            <a:r>
              <a:rPr sz="1800" spc="1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disposiciones</a:t>
            </a:r>
            <a:r>
              <a:rPr sz="1800" spc="1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legales</a:t>
            </a:r>
            <a:r>
              <a:rPr sz="1800" spc="1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aplicables,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este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caso</a:t>
            </a:r>
            <a:r>
              <a:rPr sz="1800" spc="1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</a:t>
            </a:r>
            <a:r>
              <a:rPr sz="1800" spc="1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encuentran </a:t>
            </a:r>
            <a:r>
              <a:rPr sz="1800" dirty="0">
                <a:latin typeface="Arial MT"/>
                <a:cs typeface="Arial MT"/>
              </a:rPr>
              <a:t>reflejadas</a:t>
            </a:r>
            <a:r>
              <a:rPr sz="1800" spc="1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</a:t>
            </a:r>
            <a:r>
              <a:rPr sz="1800" spc="1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macroprocesos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trabajo</a:t>
            </a:r>
            <a:r>
              <a:rPr sz="1800" b="1" u="sng" spc="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comunes</a:t>
            </a:r>
            <a:r>
              <a:rPr sz="1800" b="1" u="sng" spc="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identificados</a:t>
            </a:r>
            <a:r>
              <a:rPr sz="1800" spc="1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</a:t>
            </a:r>
            <a:r>
              <a:rPr sz="1800" spc="1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</a:t>
            </a:r>
            <a:r>
              <a:rPr sz="1800" spc="1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letra</a:t>
            </a:r>
            <a:r>
              <a:rPr sz="1800" spc="1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“C”</a:t>
            </a:r>
            <a:r>
              <a:rPr sz="1800" spc="1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(1C,</a:t>
            </a:r>
            <a:r>
              <a:rPr sz="1800" spc="1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2C,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etc.)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y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sustantivos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identificados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letra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“S”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(1S, 2S,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etc.).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90307" y="1774825"/>
            <a:ext cx="10211435" cy="2192020"/>
            <a:chOff x="990307" y="1774825"/>
            <a:chExt cx="10211435" cy="2192020"/>
          </a:xfrm>
        </p:grpSpPr>
        <p:sp>
          <p:nvSpPr>
            <p:cNvPr id="7" name="object 7"/>
            <p:cNvSpPr/>
            <p:nvPr/>
          </p:nvSpPr>
          <p:spPr>
            <a:xfrm>
              <a:off x="1003007" y="1787461"/>
              <a:ext cx="10186035" cy="330200"/>
            </a:xfrm>
            <a:custGeom>
              <a:avLst/>
              <a:gdLst/>
              <a:ahLst/>
              <a:cxnLst/>
              <a:rect l="l" t="t" r="r" b="b"/>
              <a:pathLst>
                <a:path w="10186035" h="330200">
                  <a:moveTo>
                    <a:pt x="10186035" y="0"/>
                  </a:moveTo>
                  <a:lnTo>
                    <a:pt x="0" y="0"/>
                  </a:lnTo>
                  <a:lnTo>
                    <a:pt x="0" y="330136"/>
                  </a:lnTo>
                  <a:lnTo>
                    <a:pt x="10186035" y="330136"/>
                  </a:lnTo>
                  <a:lnTo>
                    <a:pt x="10186035" y="0"/>
                  </a:lnTo>
                  <a:close/>
                </a:path>
              </a:pathLst>
            </a:custGeom>
            <a:solidFill>
              <a:srgbClr val="DB81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19678" y="2117661"/>
              <a:ext cx="8169909" cy="330200"/>
            </a:xfrm>
            <a:custGeom>
              <a:avLst/>
              <a:gdLst/>
              <a:ahLst/>
              <a:cxnLst/>
              <a:rect l="l" t="t" r="r" b="b"/>
              <a:pathLst>
                <a:path w="8169909" h="330200">
                  <a:moveTo>
                    <a:pt x="8169402" y="0"/>
                  </a:moveTo>
                  <a:lnTo>
                    <a:pt x="0" y="0"/>
                  </a:lnTo>
                  <a:lnTo>
                    <a:pt x="0" y="330136"/>
                  </a:lnTo>
                  <a:lnTo>
                    <a:pt x="8169402" y="330136"/>
                  </a:lnTo>
                  <a:lnTo>
                    <a:pt x="8169402" y="0"/>
                  </a:lnTo>
                  <a:close/>
                </a:path>
              </a:pathLst>
            </a:custGeom>
            <a:solidFill>
              <a:srgbClr val="E2A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47133" y="2922714"/>
              <a:ext cx="3535045" cy="330200"/>
            </a:xfrm>
            <a:custGeom>
              <a:avLst/>
              <a:gdLst/>
              <a:ahLst/>
              <a:cxnLst/>
              <a:rect l="l" t="t" r="r" b="b"/>
              <a:pathLst>
                <a:path w="3535045" h="330200">
                  <a:moveTo>
                    <a:pt x="3534918" y="0"/>
                  </a:moveTo>
                  <a:lnTo>
                    <a:pt x="1896999" y="0"/>
                  </a:lnTo>
                  <a:lnTo>
                    <a:pt x="0" y="0"/>
                  </a:lnTo>
                  <a:lnTo>
                    <a:pt x="0" y="330136"/>
                  </a:lnTo>
                  <a:lnTo>
                    <a:pt x="1896986" y="330136"/>
                  </a:lnTo>
                  <a:lnTo>
                    <a:pt x="3534918" y="330136"/>
                  </a:lnTo>
                  <a:lnTo>
                    <a:pt x="35349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6657" y="1781175"/>
              <a:ext cx="10198735" cy="2179320"/>
            </a:xfrm>
            <a:custGeom>
              <a:avLst/>
              <a:gdLst/>
              <a:ahLst/>
              <a:cxnLst/>
              <a:rect l="l" t="t" r="r" b="b"/>
              <a:pathLst>
                <a:path w="10198735" h="2179320">
                  <a:moveTo>
                    <a:pt x="3750475" y="1135126"/>
                  </a:moveTo>
                  <a:lnTo>
                    <a:pt x="3750475" y="2178939"/>
                  </a:lnTo>
                </a:path>
                <a:path w="10198735" h="2179320">
                  <a:moveTo>
                    <a:pt x="5647474" y="1135126"/>
                  </a:moveTo>
                  <a:lnTo>
                    <a:pt x="5647474" y="2178939"/>
                  </a:lnTo>
                </a:path>
                <a:path w="10198735" h="2179320">
                  <a:moveTo>
                    <a:pt x="7285393" y="1135126"/>
                  </a:moveTo>
                  <a:lnTo>
                    <a:pt x="7285393" y="2178939"/>
                  </a:lnTo>
                </a:path>
                <a:path w="10198735" h="2179320">
                  <a:moveTo>
                    <a:pt x="0" y="336423"/>
                  </a:moveTo>
                  <a:lnTo>
                    <a:pt x="10198646" y="336423"/>
                  </a:lnTo>
                </a:path>
                <a:path w="10198735" h="2179320">
                  <a:moveTo>
                    <a:pt x="2016671" y="1471676"/>
                  </a:moveTo>
                  <a:lnTo>
                    <a:pt x="10198646" y="1471676"/>
                  </a:lnTo>
                </a:path>
                <a:path w="10198735" h="2179320">
                  <a:moveTo>
                    <a:pt x="6350" y="0"/>
                  </a:moveTo>
                  <a:lnTo>
                    <a:pt x="6350" y="2178939"/>
                  </a:lnTo>
                </a:path>
                <a:path w="10198735" h="2179320">
                  <a:moveTo>
                    <a:pt x="10192296" y="0"/>
                  </a:moveTo>
                  <a:lnTo>
                    <a:pt x="10192296" y="2178939"/>
                  </a:lnTo>
                </a:path>
                <a:path w="10198735" h="2179320">
                  <a:moveTo>
                    <a:pt x="0" y="6350"/>
                  </a:moveTo>
                  <a:lnTo>
                    <a:pt x="10198646" y="6350"/>
                  </a:lnTo>
                </a:path>
                <a:path w="10198735" h="2179320">
                  <a:moveTo>
                    <a:pt x="0" y="2172589"/>
                  </a:moveTo>
                  <a:lnTo>
                    <a:pt x="10198646" y="2172589"/>
                  </a:lnTo>
                </a:path>
              </a:pathLst>
            </a:custGeom>
            <a:ln w="12700">
              <a:solidFill>
                <a:srgbClr val="D9B1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044954" y="1855977"/>
            <a:ext cx="81133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FONDO: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SECRETARÍA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GESTION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INTEGRAL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RIESGOS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00" b="1" spc="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PROTECCIÓN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CIVIL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3007" y="2117598"/>
            <a:ext cx="528320" cy="1836420"/>
          </a:xfrm>
          <a:prstGeom prst="rect">
            <a:avLst/>
          </a:prstGeom>
          <a:solidFill>
            <a:srgbClr val="FFFFFF"/>
          </a:solidFill>
          <a:ln w="12700">
            <a:solidFill>
              <a:srgbClr val="D9B1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90"/>
              </a:spcBef>
            </a:pPr>
            <a:endParaRPr sz="1000">
              <a:latin typeface="Times New Roman"/>
              <a:cs typeface="Times New Roman"/>
            </a:endParaRPr>
          </a:p>
          <a:p>
            <a:pPr marL="5080">
              <a:lnSpc>
                <a:spcPct val="100000"/>
              </a:lnSpc>
            </a:pPr>
            <a:r>
              <a:rPr sz="1000" spc="-10" dirty="0">
                <a:solidFill>
                  <a:srgbClr val="252525"/>
                </a:solidFill>
                <a:latin typeface="Arial MT"/>
                <a:cs typeface="Arial MT"/>
              </a:rPr>
              <a:t>CÓDIGO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31111" y="2117598"/>
            <a:ext cx="1489075" cy="1836420"/>
          </a:xfrm>
          <a:prstGeom prst="rect">
            <a:avLst/>
          </a:prstGeom>
          <a:solidFill>
            <a:srgbClr val="FFFFFF"/>
          </a:solidFill>
          <a:ln w="12700">
            <a:solidFill>
              <a:srgbClr val="D9B1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90"/>
              </a:spcBef>
            </a:pPr>
            <a:endParaRPr sz="1000">
              <a:latin typeface="Times New Roman"/>
              <a:cs typeface="Times New Roman"/>
            </a:endParaRPr>
          </a:p>
          <a:p>
            <a:pPr marL="69215">
              <a:lnSpc>
                <a:spcPct val="100000"/>
              </a:lnSpc>
            </a:pPr>
            <a:r>
              <a:rPr sz="1000" dirty="0">
                <a:solidFill>
                  <a:srgbClr val="252525"/>
                </a:solidFill>
                <a:latin typeface="Arial MT"/>
                <a:cs typeface="Arial MT"/>
              </a:rPr>
              <a:t>SERIES</a:t>
            </a:r>
            <a:r>
              <a:rPr sz="10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52525"/>
                </a:solidFill>
                <a:latin typeface="Arial MT"/>
                <a:cs typeface="Arial MT"/>
              </a:rPr>
              <a:t>Y</a:t>
            </a:r>
            <a:r>
              <a:rPr sz="10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Arial MT"/>
                <a:cs typeface="Arial MT"/>
              </a:rPr>
              <a:t>SUBSERIES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01917" y="2219401"/>
            <a:ext cx="820419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SECCIÓN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19679" y="2447798"/>
            <a:ext cx="8169275" cy="474980"/>
          </a:xfrm>
          <a:prstGeom prst="rect">
            <a:avLst/>
          </a:prstGeom>
          <a:solidFill>
            <a:srgbClr val="FFFFFF"/>
          </a:solidFill>
          <a:ln w="12700">
            <a:solidFill>
              <a:srgbClr val="D9B146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95"/>
              </a:spcBef>
            </a:pPr>
            <a:r>
              <a:rPr sz="1100" dirty="0">
                <a:solidFill>
                  <a:srgbClr val="252525"/>
                </a:solidFill>
                <a:latin typeface="Arial MT"/>
                <a:cs typeface="Arial MT"/>
              </a:rPr>
              <a:t>PLAZO</a:t>
            </a:r>
            <a:r>
              <a:rPr sz="1100" spc="-5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11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Arial MT"/>
                <a:cs typeface="Arial MT"/>
              </a:rPr>
              <a:t>CONSERVACIÓN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19679" y="2922651"/>
            <a:ext cx="1727835" cy="330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9B146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615"/>
              </a:spcBef>
            </a:pPr>
            <a:r>
              <a:rPr sz="1000" spc="-10" dirty="0">
                <a:solidFill>
                  <a:srgbClr val="252525"/>
                </a:solidFill>
                <a:latin typeface="Georgia"/>
                <a:cs typeface="Georgia"/>
              </a:rPr>
              <a:t>VALOR</a:t>
            </a:r>
            <a:r>
              <a:rPr sz="1000" spc="-2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Georgia"/>
                <a:cs typeface="Georgia"/>
              </a:rPr>
              <a:t>DOCUMENTAL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47133" y="2922651"/>
            <a:ext cx="1897380" cy="330200"/>
          </a:xfrm>
          <a:prstGeom prst="rect">
            <a:avLst/>
          </a:prstGeom>
          <a:ln w="12700">
            <a:solidFill>
              <a:srgbClr val="D9B146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311150">
              <a:lnSpc>
                <a:spcPct val="100000"/>
              </a:lnSpc>
              <a:spcBef>
                <a:spcPts val="710"/>
              </a:spcBef>
            </a:pPr>
            <a:r>
              <a:rPr sz="1000" dirty="0">
                <a:solidFill>
                  <a:srgbClr val="252525"/>
                </a:solidFill>
                <a:latin typeface="Arial MT"/>
                <a:cs typeface="Arial MT"/>
              </a:rPr>
              <a:t>TIEMPO</a:t>
            </a:r>
            <a:r>
              <a:rPr sz="10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10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Arial MT"/>
                <a:cs typeface="Arial MT"/>
              </a:rPr>
              <a:t>GUARDA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44131" y="2922651"/>
            <a:ext cx="1638300" cy="330200"/>
          </a:xfrm>
          <a:prstGeom prst="rect">
            <a:avLst/>
          </a:prstGeom>
          <a:ln w="12700">
            <a:solidFill>
              <a:srgbClr val="D9B146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339090">
              <a:lnSpc>
                <a:spcPct val="100000"/>
              </a:lnSpc>
              <a:spcBef>
                <a:spcPts val="710"/>
              </a:spcBef>
            </a:pPr>
            <a:r>
              <a:rPr sz="1000" dirty="0">
                <a:solidFill>
                  <a:srgbClr val="252525"/>
                </a:solidFill>
                <a:latin typeface="Arial MT"/>
                <a:cs typeface="Arial MT"/>
              </a:rPr>
              <a:t>DESTINO</a:t>
            </a:r>
            <a:r>
              <a:rPr sz="10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Arial MT"/>
                <a:cs typeface="Arial MT"/>
              </a:rPr>
              <a:t>FINAL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82051" y="2922651"/>
            <a:ext cx="2907030" cy="330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9B146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710"/>
              </a:spcBef>
            </a:pPr>
            <a:r>
              <a:rPr sz="1000" dirty="0">
                <a:solidFill>
                  <a:srgbClr val="252525"/>
                </a:solidFill>
                <a:latin typeface="Arial MT"/>
                <a:cs typeface="Arial MT"/>
              </a:rPr>
              <a:t>CLASIFICACIÓN</a:t>
            </a:r>
            <a:r>
              <a:rPr sz="1000" spc="-9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10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52525"/>
                </a:solidFill>
                <a:latin typeface="Arial MT"/>
                <a:cs typeface="Arial MT"/>
              </a:rPr>
              <a:t>LA</a:t>
            </a:r>
            <a:r>
              <a:rPr sz="1000" spc="-10" dirty="0">
                <a:solidFill>
                  <a:srgbClr val="252525"/>
                </a:solidFill>
                <a:latin typeface="Arial MT"/>
                <a:cs typeface="Arial MT"/>
              </a:rPr>
              <a:t> INFORMACIÓN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19679" y="3252851"/>
            <a:ext cx="697865" cy="701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9B146"/>
            </a:solidFill>
          </a:ln>
        </p:spPr>
        <p:txBody>
          <a:bodyPr vert="horz" wrap="square" lIns="0" tIns="130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25"/>
              </a:spcBef>
            </a:pPr>
            <a:endParaRPr sz="1000">
              <a:latin typeface="Times New Roman"/>
              <a:cs typeface="Times New Roman"/>
            </a:endParaRPr>
          </a:p>
          <a:p>
            <a:pPr marL="6350" algn="ctr">
              <a:lnSpc>
                <a:spcPct val="100000"/>
              </a:lnSpc>
            </a:pPr>
            <a:r>
              <a:rPr sz="1000" spc="-50" dirty="0">
                <a:solidFill>
                  <a:srgbClr val="252525"/>
                </a:solidFill>
                <a:latin typeface="Georgia"/>
                <a:cs typeface="Georgia"/>
              </a:rPr>
              <a:t>A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17544" y="3252851"/>
            <a:ext cx="466725" cy="701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9B146"/>
            </a:solidFill>
          </a:ln>
        </p:spPr>
        <p:txBody>
          <a:bodyPr vert="horz" wrap="square" lIns="0" tIns="130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25"/>
              </a:spcBef>
            </a:pPr>
            <a:endParaRPr sz="1000">
              <a:latin typeface="Times New Roman"/>
              <a:cs typeface="Times New Roman"/>
            </a:endParaRPr>
          </a:p>
          <a:p>
            <a:pPr marL="5715" algn="ctr">
              <a:lnSpc>
                <a:spcPct val="100000"/>
              </a:lnSpc>
            </a:pPr>
            <a:r>
              <a:rPr sz="1000" spc="-50" dirty="0">
                <a:solidFill>
                  <a:srgbClr val="252525"/>
                </a:solidFill>
                <a:latin typeface="Georgia"/>
                <a:cs typeface="Georgia"/>
              </a:rPr>
              <a:t>L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83760" y="3252851"/>
            <a:ext cx="563880" cy="701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9B146"/>
            </a:solidFill>
          </a:ln>
        </p:spPr>
        <p:txBody>
          <a:bodyPr vert="horz" wrap="square" lIns="0" tIns="1174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25"/>
              </a:spcBef>
            </a:pPr>
            <a:endParaRPr sz="1000">
              <a:latin typeface="Times New Roman"/>
              <a:cs typeface="Times New Roman"/>
            </a:endParaRPr>
          </a:p>
          <a:p>
            <a:pPr marL="170815">
              <a:lnSpc>
                <a:spcPct val="100000"/>
              </a:lnSpc>
              <a:spcBef>
                <a:spcPts val="5"/>
              </a:spcBef>
            </a:pPr>
            <a:r>
              <a:rPr sz="1000" spc="-25" dirty="0">
                <a:solidFill>
                  <a:srgbClr val="252525"/>
                </a:solidFill>
                <a:latin typeface="Georgia"/>
                <a:cs typeface="Georgia"/>
              </a:rPr>
              <a:t>C/F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47133" y="3252851"/>
            <a:ext cx="603250" cy="701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9B146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endParaRPr sz="1000">
              <a:latin typeface="Times New Roman"/>
              <a:cs typeface="Times New Roman"/>
            </a:endParaRPr>
          </a:p>
          <a:p>
            <a:pPr marL="18415" marR="4445" indent="-9525">
              <a:lnSpc>
                <a:spcPct val="100000"/>
              </a:lnSpc>
            </a:pPr>
            <a:r>
              <a:rPr sz="1000" spc="-10" dirty="0">
                <a:solidFill>
                  <a:srgbClr val="252525"/>
                </a:solidFill>
                <a:latin typeface="Arial MT"/>
                <a:cs typeface="Arial MT"/>
              </a:rPr>
              <a:t>ARCHIVO TRÁMITE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50002" y="3252851"/>
            <a:ext cx="639445" cy="701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9B146"/>
            </a:solidFill>
          </a:ln>
        </p:spPr>
        <p:txBody>
          <a:bodyPr vert="horz" wrap="square" lIns="0" tIns="117475" rIns="0" bIns="0" rtlCol="0">
            <a:spAutoFit/>
          </a:bodyPr>
          <a:lstStyle/>
          <a:p>
            <a:pPr marL="6350" indent="20955" algn="just">
              <a:lnSpc>
                <a:spcPct val="100000"/>
              </a:lnSpc>
              <a:spcBef>
                <a:spcPts val="925"/>
              </a:spcBef>
            </a:pPr>
            <a:r>
              <a:rPr sz="1000" spc="-10" dirty="0">
                <a:solidFill>
                  <a:srgbClr val="252525"/>
                </a:solidFill>
                <a:latin typeface="Arial MT"/>
                <a:cs typeface="Arial MT"/>
              </a:rPr>
              <a:t>ARCHIVO CONCENT RACIÓN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89446" y="3252851"/>
            <a:ext cx="654685" cy="701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9B146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6350" indent="15240" algn="just">
              <a:lnSpc>
                <a:spcPct val="100000"/>
              </a:lnSpc>
              <a:spcBef>
                <a:spcPts val="375"/>
              </a:spcBef>
            </a:pPr>
            <a:r>
              <a:rPr sz="1000" spc="-10" dirty="0">
                <a:solidFill>
                  <a:srgbClr val="252525"/>
                </a:solidFill>
                <a:latin typeface="Arial MT"/>
                <a:cs typeface="Arial MT"/>
              </a:rPr>
              <a:t>VIGENCIA DOCUME NTAL(AÑO</a:t>
            </a:r>
            <a:endParaRPr sz="10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000" spc="-50" dirty="0">
                <a:solidFill>
                  <a:srgbClr val="252525"/>
                </a:solidFill>
                <a:latin typeface="Arial MT"/>
                <a:cs typeface="Arial MT"/>
              </a:rPr>
              <a:t>)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44131" y="3252851"/>
            <a:ext cx="403225" cy="701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9B146"/>
            </a:solidFill>
          </a:ln>
        </p:spPr>
        <p:txBody>
          <a:bodyPr vert="horz" wrap="square" lIns="0" tIns="130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25"/>
              </a:spcBef>
            </a:pPr>
            <a:endParaRPr sz="1000">
              <a:latin typeface="Times New Roman"/>
              <a:cs typeface="Times New Roman"/>
            </a:endParaRPr>
          </a:p>
          <a:p>
            <a:pPr marL="43180">
              <a:lnSpc>
                <a:spcPct val="100000"/>
              </a:lnSpc>
            </a:pPr>
            <a:r>
              <a:rPr sz="1000" spc="-20" dirty="0">
                <a:solidFill>
                  <a:srgbClr val="252525"/>
                </a:solidFill>
                <a:latin typeface="Arial MT"/>
                <a:cs typeface="Arial MT"/>
              </a:rPr>
              <a:t>BAJA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46976" y="3252851"/>
            <a:ext cx="565150" cy="701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9B146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21590" marR="14604" indent="3810" algn="ctr">
              <a:lnSpc>
                <a:spcPct val="100000"/>
              </a:lnSpc>
              <a:spcBef>
                <a:spcPts val="375"/>
              </a:spcBef>
            </a:pPr>
            <a:r>
              <a:rPr sz="1000" spc="-10" dirty="0">
                <a:solidFill>
                  <a:srgbClr val="252525"/>
                </a:solidFill>
                <a:latin typeface="Arial MT"/>
                <a:cs typeface="Arial MT"/>
              </a:rPr>
              <a:t>ARCHIV </a:t>
            </a:r>
            <a:r>
              <a:rPr sz="1000" spc="-50" dirty="0">
                <a:solidFill>
                  <a:srgbClr val="252525"/>
                </a:solidFill>
                <a:latin typeface="Arial MT"/>
                <a:cs typeface="Arial MT"/>
              </a:rPr>
              <a:t>O </a:t>
            </a:r>
            <a:r>
              <a:rPr sz="1000" spc="-10" dirty="0">
                <a:solidFill>
                  <a:srgbClr val="252525"/>
                </a:solidFill>
                <a:latin typeface="Arial MT"/>
                <a:cs typeface="Arial MT"/>
              </a:rPr>
              <a:t>HISTÓRI </a:t>
            </a:r>
            <a:r>
              <a:rPr sz="1000" spc="-25" dirty="0">
                <a:solidFill>
                  <a:srgbClr val="252525"/>
                </a:solidFill>
                <a:latin typeface="Arial MT"/>
                <a:cs typeface="Arial MT"/>
              </a:rPr>
              <a:t>CO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11618" y="3252851"/>
            <a:ext cx="670560" cy="701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9B146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25"/>
              </a:spcBef>
            </a:pPr>
            <a:endParaRPr sz="1000">
              <a:latin typeface="Times New Roman"/>
              <a:cs typeface="Times New Roman"/>
            </a:endParaRPr>
          </a:p>
          <a:p>
            <a:pPr marL="134620" marR="9525" indent="-113030">
              <a:lnSpc>
                <a:spcPct val="100000"/>
              </a:lnSpc>
            </a:pPr>
            <a:r>
              <a:rPr sz="1000" spc="-10" dirty="0">
                <a:solidFill>
                  <a:srgbClr val="252525"/>
                </a:solidFill>
                <a:latin typeface="Arial MT"/>
                <a:cs typeface="Arial MT"/>
              </a:rPr>
              <a:t>CONSERV ACION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282051" y="3252851"/>
            <a:ext cx="533400" cy="701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9B146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25"/>
              </a:spcBef>
            </a:pPr>
            <a:endParaRPr sz="1000">
              <a:latin typeface="Times New Roman"/>
              <a:cs typeface="Times New Roman"/>
            </a:endParaRPr>
          </a:p>
          <a:p>
            <a:pPr marL="223520" marR="26034" indent="-186690">
              <a:lnSpc>
                <a:spcPct val="100000"/>
              </a:lnSpc>
            </a:pPr>
            <a:r>
              <a:rPr sz="1000" spc="-10" dirty="0">
                <a:solidFill>
                  <a:srgbClr val="252525"/>
                </a:solidFill>
                <a:latin typeface="Arial MT"/>
                <a:cs typeface="Arial MT"/>
              </a:rPr>
              <a:t>PÚBLIC </a:t>
            </a:r>
            <a:r>
              <a:rPr sz="1000" spc="-50" dirty="0">
                <a:solidFill>
                  <a:srgbClr val="252525"/>
                </a:solidFill>
                <a:latin typeface="Arial MT"/>
                <a:cs typeface="Arial MT"/>
              </a:rPr>
              <a:t>A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814943" y="3252851"/>
            <a:ext cx="633730" cy="701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9B146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marL="12700" marR="3175" algn="ctr">
              <a:lnSpc>
                <a:spcPct val="100000"/>
              </a:lnSpc>
              <a:spcBef>
                <a:spcPts val="975"/>
              </a:spcBef>
            </a:pPr>
            <a:r>
              <a:rPr sz="1000" spc="-10" dirty="0">
                <a:solidFill>
                  <a:srgbClr val="252525"/>
                </a:solidFill>
                <a:latin typeface="Arial MT"/>
                <a:cs typeface="Arial MT"/>
              </a:rPr>
              <a:t>RESERVA </a:t>
            </a:r>
            <a:r>
              <a:rPr sz="1000" spc="-25" dirty="0">
                <a:solidFill>
                  <a:srgbClr val="252525"/>
                </a:solidFill>
                <a:latin typeface="Arial MT"/>
                <a:cs typeface="Arial MT"/>
              </a:rPr>
              <a:t>DA </a:t>
            </a:r>
            <a:r>
              <a:rPr sz="1000" spc="-10" dirty="0">
                <a:solidFill>
                  <a:srgbClr val="252525"/>
                </a:solidFill>
                <a:latin typeface="Arial MT"/>
                <a:cs typeface="Arial MT"/>
              </a:rPr>
              <a:t>(AÑOS)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448418" y="3252851"/>
            <a:ext cx="870585" cy="701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9B146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25"/>
              </a:spcBef>
            </a:pPr>
            <a:endParaRPr sz="1000">
              <a:latin typeface="Times New Roman"/>
              <a:cs typeface="Times New Roman"/>
            </a:endParaRPr>
          </a:p>
          <a:p>
            <a:pPr marL="357505" marR="30480" indent="-320040">
              <a:lnSpc>
                <a:spcPct val="100000"/>
              </a:lnSpc>
            </a:pPr>
            <a:r>
              <a:rPr sz="1000" spc="-10" dirty="0">
                <a:solidFill>
                  <a:srgbClr val="252525"/>
                </a:solidFill>
                <a:latin typeface="Arial MT"/>
                <a:cs typeface="Arial MT"/>
              </a:rPr>
              <a:t>CONFIDENCI </a:t>
            </a:r>
            <a:r>
              <a:rPr sz="1000" spc="-25" dirty="0">
                <a:solidFill>
                  <a:srgbClr val="252525"/>
                </a:solidFill>
                <a:latin typeface="Arial MT"/>
                <a:cs typeface="Arial MT"/>
              </a:rPr>
              <a:t>AL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318750" y="3252851"/>
            <a:ext cx="870585" cy="701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9B146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25"/>
              </a:spcBef>
            </a:pPr>
            <a:endParaRPr sz="1000">
              <a:latin typeface="Times New Roman"/>
              <a:cs typeface="Times New Roman"/>
            </a:endParaRPr>
          </a:p>
          <a:p>
            <a:pPr marL="306070" marR="2540" indent="-292735">
              <a:lnSpc>
                <a:spcPct val="100000"/>
              </a:lnSpc>
            </a:pPr>
            <a:r>
              <a:rPr sz="1000" spc="-10" dirty="0">
                <a:solidFill>
                  <a:srgbClr val="252525"/>
                </a:solidFill>
                <a:latin typeface="Arial MT"/>
                <a:cs typeface="Arial MT"/>
              </a:rPr>
              <a:t>OBSERVACIO </a:t>
            </a:r>
            <a:r>
              <a:rPr sz="1000" spc="-25" dirty="0">
                <a:solidFill>
                  <a:srgbClr val="252525"/>
                </a:solidFill>
                <a:latin typeface="Arial MT"/>
                <a:cs typeface="Arial MT"/>
              </a:rPr>
              <a:t>NES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0335768" y="1645869"/>
            <a:ext cx="568325" cy="720725"/>
            <a:chOff x="10335768" y="1645869"/>
            <a:chExt cx="568325" cy="720725"/>
          </a:xfrm>
        </p:grpSpPr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81488" y="1764804"/>
              <a:ext cx="473748" cy="39152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35768" y="1645869"/>
              <a:ext cx="568248" cy="72064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24160" y="1783079"/>
              <a:ext cx="393192" cy="310896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10562843" y="1718817"/>
            <a:ext cx="133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30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8211311" y="2090927"/>
            <a:ext cx="405765" cy="320040"/>
            <a:chOff x="8211311" y="2090927"/>
            <a:chExt cx="405765" cy="320040"/>
          </a:xfrm>
        </p:grpSpPr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4359" y="2094039"/>
              <a:ext cx="397764" cy="31235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215883" y="2095499"/>
              <a:ext cx="396240" cy="311150"/>
            </a:xfrm>
            <a:custGeom>
              <a:avLst/>
              <a:gdLst/>
              <a:ahLst/>
              <a:cxnLst/>
              <a:rect l="l" t="t" r="r" b="b"/>
              <a:pathLst>
                <a:path w="396240" h="311150">
                  <a:moveTo>
                    <a:pt x="0" y="155448"/>
                  </a:moveTo>
                  <a:lnTo>
                    <a:pt x="7073" y="114123"/>
                  </a:lnTo>
                  <a:lnTo>
                    <a:pt x="27036" y="76990"/>
                  </a:lnTo>
                  <a:lnTo>
                    <a:pt x="58007" y="45529"/>
                  </a:lnTo>
                  <a:lnTo>
                    <a:pt x="98100" y="21223"/>
                  </a:lnTo>
                  <a:lnTo>
                    <a:pt x="145432" y="5552"/>
                  </a:lnTo>
                  <a:lnTo>
                    <a:pt x="198120" y="0"/>
                  </a:lnTo>
                  <a:lnTo>
                    <a:pt x="250807" y="5552"/>
                  </a:lnTo>
                  <a:lnTo>
                    <a:pt x="298139" y="21223"/>
                  </a:lnTo>
                  <a:lnTo>
                    <a:pt x="338232" y="45529"/>
                  </a:lnTo>
                  <a:lnTo>
                    <a:pt x="369203" y="76990"/>
                  </a:lnTo>
                  <a:lnTo>
                    <a:pt x="389166" y="114123"/>
                  </a:lnTo>
                  <a:lnTo>
                    <a:pt x="396240" y="155448"/>
                  </a:lnTo>
                  <a:lnTo>
                    <a:pt x="389166" y="196772"/>
                  </a:lnTo>
                  <a:lnTo>
                    <a:pt x="369203" y="233905"/>
                  </a:lnTo>
                  <a:lnTo>
                    <a:pt x="338232" y="265366"/>
                  </a:lnTo>
                  <a:lnTo>
                    <a:pt x="298139" y="289672"/>
                  </a:lnTo>
                  <a:lnTo>
                    <a:pt x="250807" y="305343"/>
                  </a:lnTo>
                  <a:lnTo>
                    <a:pt x="198120" y="310896"/>
                  </a:lnTo>
                  <a:lnTo>
                    <a:pt x="145432" y="305343"/>
                  </a:lnTo>
                  <a:lnTo>
                    <a:pt x="98100" y="289672"/>
                  </a:lnTo>
                  <a:lnTo>
                    <a:pt x="58007" y="265366"/>
                  </a:lnTo>
                  <a:lnTo>
                    <a:pt x="27036" y="233905"/>
                  </a:lnTo>
                  <a:lnTo>
                    <a:pt x="7073" y="196772"/>
                  </a:lnTo>
                  <a:lnTo>
                    <a:pt x="0" y="155448"/>
                  </a:lnTo>
                  <a:close/>
                </a:path>
              </a:pathLst>
            </a:custGeom>
            <a:ln w="9144">
              <a:solidFill>
                <a:srgbClr val="CC6F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8343010" y="2031238"/>
            <a:ext cx="155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215153FD-B92E-1FE3-940D-F957F39549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844" r="32250" b="87454"/>
          <a:stretch>
            <a:fillRect/>
          </a:stretch>
        </p:blipFill>
        <p:spPr bwMode="auto">
          <a:xfrm>
            <a:off x="777811" y="283854"/>
            <a:ext cx="5181600" cy="1168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083831"/>
              </p:ext>
            </p:extLst>
          </p:nvPr>
        </p:nvGraphicFramePr>
        <p:xfrm>
          <a:off x="1025677" y="1099438"/>
          <a:ext cx="10189205" cy="2114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4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46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5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45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05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27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37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7058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7058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29565">
                <a:tc gridSpan="15">
                  <a:txBody>
                    <a:bodyPr/>
                    <a:lstStyle/>
                    <a:p>
                      <a:pPr marL="1078230">
                        <a:lnSpc>
                          <a:spcPts val="1855"/>
                        </a:lnSpc>
                        <a:spcBef>
                          <a:spcPts val="645"/>
                        </a:spcBef>
                      </a:pPr>
                      <a:r>
                        <a:rPr lang="es-ES"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FONDO:</a:t>
                      </a:r>
                      <a:r>
                        <a:rPr lang="es-ES" sz="16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ES" sz="1600" spc="-2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SECRETARÍA</a:t>
                      </a:r>
                      <a:r>
                        <a:rPr lang="es-ES" sz="1600" spc="-14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lang="es-ES" sz="16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GESTION</a:t>
                      </a:r>
                      <a:r>
                        <a:rPr lang="es-ES" sz="1600" spc="-7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ES" sz="16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INTEGRAL</a:t>
                      </a:r>
                      <a:r>
                        <a:rPr lang="es-ES" sz="1600" spc="-114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lang="es-ES" sz="1600" spc="-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RIESGOS</a:t>
                      </a:r>
                      <a:r>
                        <a:rPr lang="es-ES" sz="1600" spc="-5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lang="es-ES" sz="1600" spc="409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PROTECCIÓN</a:t>
                      </a:r>
                      <a:r>
                        <a:rPr lang="es-ES" sz="1600" spc="-4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ES" sz="16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CIVIL</a:t>
                      </a:r>
                      <a:endParaRPr lang="es-ES" sz="160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CÓDIGO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FB8A0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SERIES</a:t>
                      </a:r>
                      <a:r>
                        <a:rPr sz="1000" b="1" spc="-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000" b="1" spc="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SUBSERIES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EC5AF"/>
                    </a:solidFill>
                  </a:tcPr>
                </a:tc>
                <a:tc gridSpan="13">
                  <a:txBody>
                    <a:bodyPr/>
                    <a:lstStyle/>
                    <a:p>
                      <a:pPr marL="3175" algn="ctr">
                        <a:lnSpc>
                          <a:spcPts val="1355"/>
                        </a:lnSpc>
                        <a:spcBef>
                          <a:spcPts val="1140"/>
                        </a:spcBef>
                      </a:pPr>
                      <a:r>
                        <a:rPr sz="12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SECCIÓN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3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FB8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EC5AF"/>
                    </a:solidFill>
                  </a:tcPr>
                </a:tc>
                <a:tc gridSpan="13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PLAZO</a:t>
                      </a:r>
                      <a:r>
                        <a:rPr sz="1100" spc="-5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CONSERVACIÓN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FB8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EC5A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VALOR</a:t>
                      </a:r>
                      <a:r>
                        <a:rPr sz="1000" spc="-3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DOCUMENTAL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TIEMPO</a:t>
                      </a:r>
                      <a:r>
                        <a:rPr sz="1000" spc="-4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000" spc="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GUARDA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3909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DESTINO</a:t>
                      </a:r>
                      <a:r>
                        <a:rPr sz="1000" spc="-4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FINAL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CLASIFICACIÓN</a:t>
                      </a:r>
                      <a:r>
                        <a:rPr sz="1000" spc="-9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000" spc="-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LA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INFORMACIÓN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FB8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EC5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C/F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8415" marR="4445" indent="-9525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ARCHIVO TRÁMITE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indent="20955" algn="just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ARCHIVO CONCENT RACIÓN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indent="15240" algn="just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VIGENCIA DOCUME NTAL(AÑO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000" spc="-2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BAJA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marR="14604" indent="444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ARCHIV </a:t>
                      </a:r>
                      <a:r>
                        <a:rPr sz="1000" spc="-5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O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HISTÓRI </a:t>
                      </a:r>
                      <a:r>
                        <a:rPr sz="1000" spc="-2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4620" marR="9525" indent="-11303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CONSERV ACION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23520" marR="26034" indent="-186055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PÚBLIC </a:t>
                      </a:r>
                      <a:r>
                        <a:rPr sz="1000" spc="-5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marR="2540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RESERVA </a:t>
                      </a:r>
                      <a:r>
                        <a:rPr sz="1000" spc="-2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DA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(AÑOS)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7505" marR="30480" indent="-32004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CONFIDENCI </a:t>
                      </a:r>
                      <a:r>
                        <a:rPr sz="1000" spc="-2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06070" marR="2540" indent="-292735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OBSERVACIO </a:t>
                      </a:r>
                      <a:r>
                        <a:rPr sz="1000" spc="-2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NES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091183" y="3230879"/>
            <a:ext cx="402590" cy="320040"/>
            <a:chOff x="1091183" y="3230879"/>
            <a:chExt cx="402590" cy="3200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4231" y="3233991"/>
              <a:ext cx="394716" cy="3123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95755" y="3235451"/>
              <a:ext cx="393700" cy="311150"/>
            </a:xfrm>
            <a:custGeom>
              <a:avLst/>
              <a:gdLst/>
              <a:ahLst/>
              <a:cxnLst/>
              <a:rect l="l" t="t" r="r" b="b"/>
              <a:pathLst>
                <a:path w="393700" h="311150">
                  <a:moveTo>
                    <a:pt x="0" y="155448"/>
                  </a:moveTo>
                  <a:lnTo>
                    <a:pt x="7022" y="114123"/>
                  </a:lnTo>
                  <a:lnTo>
                    <a:pt x="26842" y="76990"/>
                  </a:lnTo>
                  <a:lnTo>
                    <a:pt x="57583" y="45529"/>
                  </a:lnTo>
                  <a:lnTo>
                    <a:pt x="97372" y="21223"/>
                  </a:lnTo>
                  <a:lnTo>
                    <a:pt x="144334" y="5552"/>
                  </a:lnTo>
                  <a:lnTo>
                    <a:pt x="196596" y="0"/>
                  </a:lnTo>
                  <a:lnTo>
                    <a:pt x="248861" y="5552"/>
                  </a:lnTo>
                  <a:lnTo>
                    <a:pt x="295825" y="21223"/>
                  </a:lnTo>
                  <a:lnTo>
                    <a:pt x="335613" y="45529"/>
                  </a:lnTo>
                  <a:lnTo>
                    <a:pt x="366352" y="76990"/>
                  </a:lnTo>
                  <a:lnTo>
                    <a:pt x="386169" y="114123"/>
                  </a:lnTo>
                  <a:lnTo>
                    <a:pt x="393191" y="155448"/>
                  </a:lnTo>
                  <a:lnTo>
                    <a:pt x="386169" y="196772"/>
                  </a:lnTo>
                  <a:lnTo>
                    <a:pt x="366352" y="233905"/>
                  </a:lnTo>
                  <a:lnTo>
                    <a:pt x="335613" y="265366"/>
                  </a:lnTo>
                  <a:lnTo>
                    <a:pt x="295825" y="289672"/>
                  </a:lnTo>
                  <a:lnTo>
                    <a:pt x="248861" y="305343"/>
                  </a:lnTo>
                  <a:lnTo>
                    <a:pt x="196596" y="310896"/>
                  </a:lnTo>
                  <a:lnTo>
                    <a:pt x="144334" y="305343"/>
                  </a:lnTo>
                  <a:lnTo>
                    <a:pt x="97372" y="289672"/>
                  </a:lnTo>
                  <a:lnTo>
                    <a:pt x="57583" y="265366"/>
                  </a:lnTo>
                  <a:lnTo>
                    <a:pt x="26842" y="233905"/>
                  </a:lnTo>
                  <a:lnTo>
                    <a:pt x="7022" y="196772"/>
                  </a:lnTo>
                  <a:lnTo>
                    <a:pt x="0" y="155448"/>
                  </a:lnTo>
                  <a:close/>
                </a:path>
              </a:pathLst>
            </a:custGeom>
            <a:ln w="9144">
              <a:solidFill>
                <a:srgbClr val="7A87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7295" y="3096717"/>
            <a:ext cx="589572" cy="72064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045207" y="3215652"/>
            <a:ext cx="474345" cy="391795"/>
            <a:chOff x="2045207" y="3215652"/>
            <a:chExt cx="474345" cy="39179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5207" y="3215652"/>
              <a:ext cx="473748" cy="3915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7879" y="3233928"/>
              <a:ext cx="393192" cy="31089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76680" y="3170935"/>
            <a:ext cx="10377170" cy="174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>
              <a:lnSpc>
                <a:spcPts val="2875"/>
              </a:lnSpc>
              <a:spcBef>
                <a:spcPts val="100"/>
              </a:spcBef>
              <a:tabLst>
                <a:tab pos="1236980" algn="l"/>
              </a:tabLst>
            </a:pP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ts val="2160"/>
              </a:lnSpc>
              <a:spcBef>
                <a:spcPts val="315"/>
              </a:spcBef>
              <a:buSzPct val="113888"/>
              <a:buAutoNum type="arabicPeriod" startAt="3"/>
              <a:tabLst>
                <a:tab pos="356870" algn="l"/>
              </a:tabLst>
            </a:pPr>
            <a:r>
              <a:rPr sz="1800" b="1" dirty="0">
                <a:latin typeface="Arial"/>
                <a:cs typeface="Arial"/>
              </a:rPr>
              <a:t>Código:</a:t>
            </a:r>
            <a:r>
              <a:rPr sz="1800" b="1" spc="270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Es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</a:t>
            </a:r>
            <a:r>
              <a:rPr sz="1800" spc="2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identificación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cada</a:t>
            </a:r>
            <a:r>
              <a:rPr sz="1800" spc="2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serie</a:t>
            </a:r>
            <a:r>
              <a:rPr sz="1800" spc="3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documental,</a:t>
            </a:r>
            <a:r>
              <a:rPr sz="1800" spc="3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acuerdo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</a:t>
            </a:r>
            <a:r>
              <a:rPr sz="1800" spc="3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el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Cuadro</a:t>
            </a:r>
            <a:r>
              <a:rPr sz="1800" spc="3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General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de </a:t>
            </a:r>
            <a:r>
              <a:rPr sz="1800" dirty="0">
                <a:latin typeface="Arial MT"/>
                <a:cs typeface="Arial MT"/>
              </a:rPr>
              <a:t>Clasificación</a:t>
            </a:r>
            <a:r>
              <a:rPr sz="1800" spc="1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Archivística.</a:t>
            </a:r>
            <a:r>
              <a:rPr sz="1800" spc="1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Las</a:t>
            </a:r>
            <a:r>
              <a:rPr sz="1800" spc="1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series</a:t>
            </a:r>
            <a:r>
              <a:rPr sz="1800" spc="1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son</a:t>
            </a:r>
            <a:r>
              <a:rPr sz="1800" spc="1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el</a:t>
            </a:r>
            <a:r>
              <a:rPr sz="1800" spc="1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conjunto</a:t>
            </a:r>
            <a:r>
              <a:rPr sz="1800" spc="1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1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documentos</a:t>
            </a:r>
            <a:r>
              <a:rPr sz="1800" spc="1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producidos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</a:t>
            </a:r>
            <a:r>
              <a:rPr sz="1800" spc="1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el</a:t>
            </a:r>
            <a:r>
              <a:rPr sz="1800" spc="16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desarrollo </a:t>
            </a:r>
            <a:r>
              <a:rPr sz="1800" dirty="0">
                <a:latin typeface="Arial MT"/>
                <a:cs typeface="Arial MT"/>
              </a:rPr>
              <a:t>una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misma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atribución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proceso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giran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torno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asunto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específico.</a:t>
            </a:r>
            <a:endParaRPr sz="1800">
              <a:latin typeface="Arial MT"/>
              <a:cs typeface="Arial MT"/>
            </a:endParaRPr>
          </a:p>
          <a:p>
            <a:pPr marL="357505" indent="-344805">
              <a:lnSpc>
                <a:spcPct val="100000"/>
              </a:lnSpc>
              <a:spcBef>
                <a:spcPts val="985"/>
              </a:spcBef>
              <a:buSzPct val="113888"/>
              <a:buAutoNum type="arabicPeriod" startAt="3"/>
              <a:tabLst>
                <a:tab pos="357505" algn="l"/>
              </a:tabLst>
            </a:pPr>
            <a:r>
              <a:rPr sz="1800" b="1" dirty="0">
                <a:latin typeface="Arial"/>
                <a:cs typeface="Arial"/>
              </a:rPr>
              <a:t>Niveles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Clasificación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Es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identificación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del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nombre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genérico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 cada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serie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documental.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BF4CAB7-DA7F-FD06-368A-40D3287AAB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844" r="32250" b="87454"/>
          <a:stretch>
            <a:fillRect/>
          </a:stretch>
        </p:blipFill>
        <p:spPr bwMode="auto">
          <a:xfrm>
            <a:off x="976680" y="304800"/>
            <a:ext cx="4114800" cy="9276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3158108"/>
            <a:ext cx="10379075" cy="3039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ts val="2170"/>
              </a:lnSpc>
              <a:buSzPct val="114705"/>
              <a:buAutoNum type="arabicPeriod" startAt="5"/>
              <a:tabLst>
                <a:tab pos="356870" algn="l"/>
              </a:tabLst>
            </a:pPr>
            <a:r>
              <a:rPr sz="1700" b="1" dirty="0">
                <a:solidFill>
                  <a:srgbClr val="252525"/>
                </a:solidFill>
                <a:latin typeface="Arial"/>
                <a:cs typeface="Arial"/>
              </a:rPr>
              <a:t>El</a:t>
            </a:r>
            <a:r>
              <a:rPr sz="1700" b="1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52525"/>
                </a:solidFill>
                <a:latin typeface="Arial"/>
                <a:cs typeface="Arial"/>
              </a:rPr>
              <a:t>valor</a:t>
            </a:r>
            <a:r>
              <a:rPr sz="1700" b="1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52525"/>
                </a:solidFill>
                <a:latin typeface="Arial"/>
                <a:cs typeface="Arial"/>
              </a:rPr>
              <a:t>documental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,</a:t>
            </a:r>
            <a:r>
              <a:rPr sz="17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es el</a:t>
            </a:r>
            <a:r>
              <a:rPr sz="17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valor</a:t>
            </a:r>
            <a:r>
              <a:rPr sz="17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que</a:t>
            </a:r>
            <a:r>
              <a:rPr sz="17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tiene</a:t>
            </a:r>
            <a:r>
              <a:rPr sz="17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un documento</a:t>
            </a:r>
            <a:r>
              <a:rPr sz="17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mientras</a:t>
            </a:r>
            <a:r>
              <a:rPr sz="17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se</a:t>
            </a:r>
            <a:r>
              <a:rPr sz="17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halla</a:t>
            </a:r>
            <a:r>
              <a:rPr sz="17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en</a:t>
            </a:r>
            <a:r>
              <a:rPr sz="17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las</a:t>
            </a:r>
            <a:r>
              <a:rPr sz="17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fases</a:t>
            </a:r>
            <a:r>
              <a:rPr sz="17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activa</a:t>
            </a:r>
            <a:r>
              <a:rPr sz="1700" spc="-10" dirty="0">
                <a:solidFill>
                  <a:srgbClr val="252525"/>
                </a:solidFill>
                <a:latin typeface="Arial MT"/>
                <a:cs typeface="Arial MT"/>
              </a:rPr>
              <a:t> (trámite)</a:t>
            </a:r>
            <a:endParaRPr sz="1700">
              <a:latin typeface="Arial MT"/>
              <a:cs typeface="Arial MT"/>
            </a:endParaRPr>
          </a:p>
          <a:p>
            <a:pPr marL="356870">
              <a:lnSpc>
                <a:spcPts val="2014"/>
              </a:lnSpc>
            </a:pP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y</a:t>
            </a:r>
            <a:r>
              <a:rPr sz="17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252525"/>
                </a:solidFill>
                <a:latin typeface="Arial MT"/>
                <a:cs typeface="Arial MT"/>
              </a:rPr>
              <a:t>semi-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activa</a:t>
            </a:r>
            <a:r>
              <a:rPr sz="17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(concentración)</a:t>
            </a:r>
            <a:r>
              <a:rPr sz="17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17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su</a:t>
            </a:r>
            <a:r>
              <a:rPr sz="17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ciclo</a:t>
            </a:r>
            <a:r>
              <a:rPr sz="17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vital,</a:t>
            </a:r>
            <a:r>
              <a:rPr sz="17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es</a:t>
            </a:r>
            <a:r>
              <a:rPr sz="17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decir,</a:t>
            </a:r>
            <a:r>
              <a:rPr sz="17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mientras</a:t>
            </a:r>
            <a:r>
              <a:rPr sz="17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interesa</a:t>
            </a:r>
            <a:r>
              <a:rPr sz="17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a</a:t>
            </a:r>
            <a:r>
              <a:rPr sz="17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la</a:t>
            </a:r>
            <a:r>
              <a:rPr sz="17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Entidad</a:t>
            </a:r>
            <a:r>
              <a:rPr sz="17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productora,</a:t>
            </a:r>
            <a:r>
              <a:rPr sz="17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20" dirty="0">
                <a:solidFill>
                  <a:srgbClr val="252525"/>
                </a:solidFill>
                <a:latin typeface="Arial MT"/>
                <a:cs typeface="Arial MT"/>
              </a:rPr>
              <a:t>como</a:t>
            </a:r>
            <a:endParaRPr sz="1700">
              <a:latin typeface="Arial MT"/>
              <a:cs typeface="Arial MT"/>
            </a:endParaRPr>
          </a:p>
          <a:p>
            <a:pPr marL="356870">
              <a:lnSpc>
                <a:spcPct val="100000"/>
              </a:lnSpc>
            </a:pP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instrumento</a:t>
            </a:r>
            <a:r>
              <a:rPr sz="1700" spc="27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y</a:t>
            </a:r>
            <a:r>
              <a:rPr sz="1700" spc="28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referencia</a:t>
            </a:r>
            <a:r>
              <a:rPr sz="1700" spc="27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para</a:t>
            </a:r>
            <a:r>
              <a:rPr sz="1700" spc="28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el</a:t>
            </a:r>
            <a:r>
              <a:rPr sz="1700" spc="28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desarrollo</a:t>
            </a:r>
            <a:r>
              <a:rPr sz="1700" spc="27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1700" spc="28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la</a:t>
            </a:r>
            <a:r>
              <a:rPr sz="1700" spc="28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gestión,</a:t>
            </a:r>
            <a:r>
              <a:rPr sz="1700" spc="29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los</a:t>
            </a:r>
            <a:r>
              <a:rPr sz="1700" spc="30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siguientes</a:t>
            </a:r>
            <a:r>
              <a:rPr sz="1700" spc="29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valores</a:t>
            </a:r>
            <a:r>
              <a:rPr sz="1700" spc="29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corresponden</a:t>
            </a:r>
            <a:r>
              <a:rPr sz="1700" spc="3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a</a:t>
            </a:r>
            <a:r>
              <a:rPr sz="1700" spc="2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25" dirty="0">
                <a:solidFill>
                  <a:srgbClr val="252525"/>
                </a:solidFill>
                <a:latin typeface="Arial MT"/>
                <a:cs typeface="Arial MT"/>
              </a:rPr>
              <a:t>los</a:t>
            </a:r>
            <a:endParaRPr sz="1700">
              <a:latin typeface="Arial MT"/>
              <a:cs typeface="Arial MT"/>
            </a:endParaRPr>
          </a:p>
          <a:p>
            <a:pPr marL="356870">
              <a:lnSpc>
                <a:spcPct val="100000"/>
              </a:lnSpc>
            </a:pPr>
            <a:r>
              <a:rPr sz="1700" spc="-10" dirty="0">
                <a:solidFill>
                  <a:srgbClr val="252525"/>
                </a:solidFill>
                <a:latin typeface="Arial MT"/>
                <a:cs typeface="Arial MT"/>
              </a:rPr>
              <a:t>siguientes:</a:t>
            </a:r>
            <a:endParaRPr sz="1700">
              <a:latin typeface="Arial MT"/>
              <a:cs typeface="Arial MT"/>
            </a:endParaRPr>
          </a:p>
          <a:p>
            <a:pPr marL="160655" lvl="1" indent="-147955" algn="just">
              <a:lnSpc>
                <a:spcPct val="100000"/>
              </a:lnSpc>
              <a:spcBef>
                <a:spcPts val="1250"/>
              </a:spcBef>
              <a:buSzPct val="111764"/>
              <a:buFont typeface="Arial MT"/>
              <a:buChar char="•"/>
              <a:tabLst>
                <a:tab pos="160655" algn="l"/>
              </a:tabLst>
            </a:pPr>
            <a:r>
              <a:rPr sz="1700" b="1" dirty="0">
                <a:solidFill>
                  <a:srgbClr val="252525"/>
                </a:solidFill>
                <a:latin typeface="Arial"/>
                <a:cs typeface="Arial"/>
              </a:rPr>
              <a:t>Administrativo</a:t>
            </a:r>
            <a:r>
              <a:rPr sz="1700" b="1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52525"/>
                </a:solidFill>
                <a:latin typeface="Arial"/>
                <a:cs typeface="Arial"/>
              </a:rPr>
              <a:t>(A):</a:t>
            </a:r>
            <a:r>
              <a:rPr sz="1700" b="1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Son</a:t>
            </a:r>
            <a:r>
              <a:rPr sz="17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todos</a:t>
            </a:r>
            <a:r>
              <a:rPr sz="17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los</a:t>
            </a:r>
            <a:r>
              <a:rPr sz="1700" spc="-5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documentos</a:t>
            </a:r>
            <a:r>
              <a:rPr sz="17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que</a:t>
            </a:r>
            <a:r>
              <a:rPr sz="17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se</a:t>
            </a:r>
            <a:r>
              <a:rPr sz="1700" spc="-8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producen</a:t>
            </a:r>
            <a:r>
              <a:rPr sz="17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en</a:t>
            </a:r>
            <a:r>
              <a:rPr sz="17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el</a:t>
            </a:r>
            <a:r>
              <a:rPr sz="17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desarrollo</a:t>
            </a:r>
            <a:r>
              <a:rPr sz="17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17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una</a:t>
            </a:r>
            <a:r>
              <a:rPr sz="17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252525"/>
                </a:solidFill>
                <a:latin typeface="Arial MT"/>
                <a:cs typeface="Arial MT"/>
              </a:rPr>
              <a:t>función.</a:t>
            </a:r>
            <a:endParaRPr sz="1700">
              <a:latin typeface="Arial MT"/>
              <a:cs typeface="Arial MT"/>
            </a:endParaRPr>
          </a:p>
          <a:p>
            <a:pPr marL="173990" lvl="1" indent="-161290" algn="just">
              <a:lnSpc>
                <a:spcPct val="100000"/>
              </a:lnSpc>
              <a:spcBef>
                <a:spcPts val="1060"/>
              </a:spcBef>
              <a:buFont typeface="Arial MT"/>
              <a:buChar char="•"/>
              <a:tabLst>
                <a:tab pos="173990" algn="l"/>
              </a:tabLst>
            </a:pPr>
            <a:r>
              <a:rPr sz="1700" b="1" dirty="0">
                <a:solidFill>
                  <a:srgbClr val="252525"/>
                </a:solidFill>
                <a:latin typeface="Arial"/>
                <a:cs typeface="Arial"/>
              </a:rPr>
              <a:t>Legal</a:t>
            </a:r>
            <a:r>
              <a:rPr sz="1700" b="1" spc="1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52525"/>
                </a:solidFill>
                <a:latin typeface="Arial"/>
                <a:cs typeface="Arial"/>
              </a:rPr>
              <a:t>(L):</a:t>
            </a:r>
            <a:r>
              <a:rPr sz="1700" b="1" spc="1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Son</a:t>
            </a:r>
            <a:r>
              <a:rPr sz="1700" spc="1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todos</a:t>
            </a:r>
            <a:r>
              <a:rPr sz="1700" spc="1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los</a:t>
            </a:r>
            <a:r>
              <a:rPr sz="1700" spc="1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documentos</a:t>
            </a:r>
            <a:r>
              <a:rPr sz="1700" spc="1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que</a:t>
            </a:r>
            <a:r>
              <a:rPr sz="1700" spc="1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permiten</a:t>
            </a:r>
            <a:r>
              <a:rPr sz="1700" spc="1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certificar</a:t>
            </a:r>
            <a:r>
              <a:rPr sz="1700" spc="1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derechos</a:t>
            </a:r>
            <a:r>
              <a:rPr sz="1700" spc="1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u</a:t>
            </a:r>
            <a:r>
              <a:rPr sz="1700" spc="1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obligaciones</a:t>
            </a:r>
            <a:r>
              <a:rPr sz="1700" spc="17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que</a:t>
            </a:r>
            <a:r>
              <a:rPr sz="1700" spc="1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sirven</a:t>
            </a:r>
            <a:r>
              <a:rPr sz="1700" spc="1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20" dirty="0">
                <a:solidFill>
                  <a:srgbClr val="252525"/>
                </a:solidFill>
                <a:latin typeface="Arial MT"/>
                <a:cs typeface="Arial MT"/>
              </a:rPr>
              <a:t>como</a:t>
            </a:r>
            <a:endParaRPr sz="17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prueba</a:t>
            </a:r>
            <a:r>
              <a:rPr sz="17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ante</a:t>
            </a:r>
            <a:r>
              <a:rPr sz="17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la</a:t>
            </a:r>
            <a:r>
              <a:rPr sz="1700" spc="-5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20" dirty="0">
                <a:solidFill>
                  <a:srgbClr val="252525"/>
                </a:solidFill>
                <a:latin typeface="Arial MT"/>
                <a:cs typeface="Arial MT"/>
              </a:rPr>
              <a:t>ley.</a:t>
            </a:r>
            <a:endParaRPr sz="1700">
              <a:latin typeface="Arial MT"/>
              <a:cs typeface="Arial MT"/>
            </a:endParaRPr>
          </a:p>
          <a:p>
            <a:pPr marL="12700" marR="5080" lvl="1" indent="186055" algn="just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198755" algn="l"/>
              </a:tabLst>
            </a:pPr>
            <a:r>
              <a:rPr sz="1700" b="1" dirty="0">
                <a:solidFill>
                  <a:srgbClr val="252525"/>
                </a:solidFill>
                <a:latin typeface="Arial"/>
                <a:cs typeface="Arial"/>
              </a:rPr>
              <a:t>Fiscal</a:t>
            </a:r>
            <a:r>
              <a:rPr sz="1700" b="1" spc="3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700" b="1" spc="3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52525"/>
                </a:solidFill>
                <a:latin typeface="Arial"/>
                <a:cs typeface="Arial"/>
              </a:rPr>
              <a:t>Contable</a:t>
            </a:r>
            <a:r>
              <a:rPr sz="1700" b="1" spc="3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52525"/>
                </a:solidFill>
                <a:latin typeface="Arial"/>
                <a:cs typeface="Arial"/>
              </a:rPr>
              <a:t>(F/C):</a:t>
            </a:r>
            <a:r>
              <a:rPr sz="1700" b="1" spc="3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El</a:t>
            </a:r>
            <a:r>
              <a:rPr sz="1700" spc="3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valor</a:t>
            </a:r>
            <a:r>
              <a:rPr sz="1700" spc="37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fiscal</a:t>
            </a:r>
            <a:r>
              <a:rPr sz="1700" spc="37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es</a:t>
            </a:r>
            <a:r>
              <a:rPr sz="1700" spc="37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aquél</a:t>
            </a:r>
            <a:r>
              <a:rPr sz="1700" spc="3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que</a:t>
            </a:r>
            <a:r>
              <a:rPr sz="1700" spc="3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tienen</a:t>
            </a:r>
            <a:r>
              <a:rPr sz="1700" spc="3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los</a:t>
            </a:r>
            <a:r>
              <a:rPr sz="1700" spc="37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documentos</a:t>
            </a:r>
            <a:r>
              <a:rPr sz="1700" spc="37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que</a:t>
            </a:r>
            <a:r>
              <a:rPr sz="1700" spc="3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pueden</a:t>
            </a:r>
            <a:r>
              <a:rPr sz="1700" spc="3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servir</a:t>
            </a:r>
            <a:r>
              <a:rPr sz="1700" spc="37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25" dirty="0">
                <a:solidFill>
                  <a:srgbClr val="252525"/>
                </a:solidFill>
                <a:latin typeface="Arial MT"/>
                <a:cs typeface="Arial MT"/>
              </a:rPr>
              <a:t>de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testimonio</a:t>
            </a:r>
            <a:r>
              <a:rPr sz="1700" spc="4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del</a:t>
            </a:r>
            <a:r>
              <a:rPr sz="1700" spc="459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cumplimiento</a:t>
            </a:r>
            <a:r>
              <a:rPr sz="1700" spc="4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1700" spc="4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obligaciones</a:t>
            </a:r>
            <a:r>
              <a:rPr sz="1700" spc="459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tributarias.</a:t>
            </a:r>
            <a:r>
              <a:rPr sz="1700" spc="45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Los</a:t>
            </a:r>
            <a:r>
              <a:rPr sz="1700" spc="459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documentos</a:t>
            </a:r>
            <a:r>
              <a:rPr sz="1700" spc="47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contables</a:t>
            </a:r>
            <a:r>
              <a:rPr sz="1700" spc="47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son</a:t>
            </a:r>
            <a:r>
              <a:rPr sz="1700" spc="4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aquellos</a:t>
            </a:r>
            <a:r>
              <a:rPr sz="1700" spc="47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25" dirty="0">
                <a:solidFill>
                  <a:srgbClr val="252525"/>
                </a:solidFill>
                <a:latin typeface="Arial MT"/>
                <a:cs typeface="Arial MT"/>
              </a:rPr>
              <a:t>que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pueden</a:t>
            </a:r>
            <a:r>
              <a:rPr sz="17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servir</a:t>
            </a:r>
            <a:r>
              <a:rPr sz="1700" spc="-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17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soporte</a:t>
            </a:r>
            <a:r>
              <a:rPr sz="17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o</a:t>
            </a:r>
            <a:r>
              <a:rPr sz="1700" spc="-7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justificación</a:t>
            </a:r>
            <a:r>
              <a:rPr sz="17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17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operaciones</a:t>
            </a:r>
            <a:r>
              <a:rPr sz="17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destinadas</a:t>
            </a:r>
            <a:r>
              <a:rPr sz="17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al</a:t>
            </a:r>
            <a:r>
              <a:rPr sz="1700" spc="-5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control</a:t>
            </a:r>
            <a:r>
              <a:rPr sz="17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252525"/>
                </a:solidFill>
                <a:latin typeface="Arial MT"/>
                <a:cs typeface="Arial MT"/>
              </a:rPr>
              <a:t>presupuestario</a:t>
            </a:r>
            <a:endParaRPr sz="17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65576" y="1664157"/>
            <a:ext cx="589915" cy="720725"/>
            <a:chOff x="3465576" y="1664157"/>
            <a:chExt cx="589915" cy="7207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3488" y="1780082"/>
              <a:ext cx="473748" cy="3945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5576" y="1664157"/>
              <a:ext cx="589572" cy="7206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6160" y="1798319"/>
              <a:ext cx="393191" cy="313943"/>
            </a:xfrm>
            <a:prstGeom prst="rect">
              <a:avLst/>
            </a:prstGeom>
          </p:spPr>
        </p:pic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55650" y="1159383"/>
          <a:ext cx="10545438" cy="1890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3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69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070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004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90042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78765">
                <a:tc gridSpan="15"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FONDO:</a:t>
                      </a:r>
                      <a:r>
                        <a:rPr sz="1600" spc="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SECRETARÍA</a:t>
                      </a:r>
                      <a:r>
                        <a:rPr sz="1600" spc="-14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600" spc="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GESTION</a:t>
                      </a:r>
                      <a:r>
                        <a:rPr sz="1600" spc="-6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INTEGRAL</a:t>
                      </a:r>
                      <a:r>
                        <a:rPr sz="1600" spc="-1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600" spc="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RIESGOS</a:t>
                      </a:r>
                      <a:r>
                        <a:rPr sz="1600" spc="-4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sz="1600" spc="44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PROTECCIÓN</a:t>
                      </a:r>
                      <a:r>
                        <a:rPr sz="1600" spc="-3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CIVIL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76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CÓDIGO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SERIES</a:t>
                      </a:r>
                      <a:r>
                        <a:rPr sz="1000" spc="-2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sz="1000" spc="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SUBSERIES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>
                        <a:lnSpc>
                          <a:spcPts val="1360"/>
                        </a:lnSpc>
                        <a:spcBef>
                          <a:spcPts val="735"/>
                        </a:spcBef>
                      </a:pPr>
                      <a:r>
                        <a:rPr sz="12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SECCIÓN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0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PLAZO</a:t>
                      </a:r>
                      <a:r>
                        <a:rPr sz="1100" spc="-4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DE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CONSERVACIÓN</a:t>
                      </a:r>
                      <a:endParaRPr sz="1100">
                        <a:latin typeface="Arial MT"/>
                        <a:cs typeface="Arial MT"/>
                      </a:endParaRPr>
                    </a:p>
                    <a:p>
                      <a:pPr marL="844550">
                        <a:lnSpc>
                          <a:spcPts val="2310"/>
                        </a:lnSpc>
                      </a:pPr>
                      <a:r>
                        <a:rPr sz="24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7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VALOR</a:t>
                      </a:r>
                      <a:r>
                        <a:rPr sz="1000" b="1" spc="-4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DOCUMENTAL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81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4163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TIEMPO</a:t>
                      </a:r>
                      <a:r>
                        <a:rPr sz="1000" spc="-4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000" spc="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GUARDA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DESTINO</a:t>
                      </a:r>
                      <a:r>
                        <a:rPr sz="1000" spc="-4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FINAL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CLASIFICACIÓN</a:t>
                      </a:r>
                      <a:r>
                        <a:rPr sz="1000" spc="-9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000" spc="-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LA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INFORMACIÓN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0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000" b="1" spc="-5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81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81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C/F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81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0480" marR="12700" indent="-95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ARCHIVO TRÁMITE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marR="7620" indent="24130" algn="just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ARCHIVO CONCENT RACIÓN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indent="24130" algn="just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VIGENCIA DOCUMEN TAL(AÑO)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sz="1000" spc="-2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BAJA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 marR="24130" indent="3810"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ARCHIV </a:t>
                      </a:r>
                      <a:r>
                        <a:rPr sz="1000" spc="-5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O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HISTÓRI </a:t>
                      </a:r>
                      <a:r>
                        <a:rPr sz="1000" spc="-2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44145" marR="22860" indent="-11303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CONSERV ACION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PÚBLICA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marR="14604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RESERVA </a:t>
                      </a:r>
                      <a:r>
                        <a:rPr sz="1000" spc="-2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DA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(AÑOS)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15925" marR="635" indent="-405765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CONFIDENCIA </a:t>
                      </a:r>
                      <a:r>
                        <a:rPr sz="1000" spc="-5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1945" marR="16510" indent="-292735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OBSERVACIO </a:t>
                      </a:r>
                      <a:r>
                        <a:rPr sz="1000" spc="-2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NES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3707490E-D21E-C82E-421F-A0A533AEAF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844" r="32250" b="87454"/>
          <a:stretch>
            <a:fillRect/>
          </a:stretch>
        </p:blipFill>
        <p:spPr bwMode="auto">
          <a:xfrm>
            <a:off x="755650" y="360508"/>
            <a:ext cx="4114800" cy="9276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3167252"/>
            <a:ext cx="10336530" cy="185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25"/>
              </a:lnSpc>
            </a:pPr>
            <a:r>
              <a:rPr sz="2300" b="1" dirty="0">
                <a:solidFill>
                  <a:srgbClr val="252525"/>
                </a:solidFill>
                <a:latin typeface="Arial"/>
                <a:cs typeface="Arial"/>
              </a:rPr>
              <a:t>6.</a:t>
            </a:r>
            <a:r>
              <a:rPr sz="2300" b="1" spc="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2525"/>
                </a:solidFill>
                <a:latin typeface="Arial"/>
                <a:cs typeface="Arial"/>
              </a:rPr>
              <a:t>El</a:t>
            </a:r>
            <a:r>
              <a:rPr sz="2000" b="1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2525"/>
                </a:solidFill>
                <a:latin typeface="Arial"/>
                <a:cs typeface="Arial"/>
              </a:rPr>
              <a:t>Plazo</a:t>
            </a:r>
            <a:r>
              <a:rPr sz="2000" b="1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sz="2000" b="1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2525"/>
                </a:solidFill>
                <a:latin typeface="Arial"/>
                <a:cs typeface="Arial"/>
              </a:rPr>
              <a:t>Conservación: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Establece,</a:t>
            </a:r>
            <a:r>
              <a:rPr sz="20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en</a:t>
            </a:r>
            <a:r>
              <a:rPr sz="2000" spc="-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número</a:t>
            </a:r>
            <a:r>
              <a:rPr sz="2000" spc="-7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20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años,</a:t>
            </a:r>
            <a:r>
              <a:rPr sz="20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el</a:t>
            </a:r>
            <a:r>
              <a:rPr sz="20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tiempo</a:t>
            </a:r>
            <a:r>
              <a:rPr sz="2000" spc="-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que</a:t>
            </a:r>
            <a:r>
              <a:rPr sz="20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Arial MT"/>
                <a:cs typeface="Arial MT"/>
              </a:rPr>
              <a:t>los</a:t>
            </a:r>
            <a:endParaRPr sz="2000">
              <a:latin typeface="Arial MT"/>
              <a:cs typeface="Arial MT"/>
            </a:endParaRPr>
          </a:p>
          <a:p>
            <a:pPr marL="356870" marR="5080">
              <a:lnSpc>
                <a:spcPts val="2400"/>
              </a:lnSpc>
              <a:spcBef>
                <a:spcPts val="50"/>
              </a:spcBef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documentos</a:t>
            </a:r>
            <a:r>
              <a:rPr sz="2000" spc="-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tendrán</a:t>
            </a:r>
            <a:r>
              <a:rPr sz="2000" spc="-5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que</a:t>
            </a:r>
            <a:r>
              <a:rPr sz="20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conservarse</a:t>
            </a:r>
            <a:r>
              <a:rPr sz="2000" spc="-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en</a:t>
            </a:r>
            <a:r>
              <a:rPr sz="20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cada</a:t>
            </a:r>
            <a:r>
              <a:rPr sz="20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archivo,</a:t>
            </a:r>
            <a:r>
              <a:rPr sz="20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en</a:t>
            </a:r>
            <a:r>
              <a:rPr sz="2000" spc="-5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los</a:t>
            </a:r>
            <a:r>
              <a:rPr sz="2000" spc="-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archivos</a:t>
            </a:r>
            <a:r>
              <a:rPr sz="20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2000" spc="-7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trámite</a:t>
            </a:r>
            <a:r>
              <a:rPr sz="2000" spc="-7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y</a:t>
            </a:r>
            <a:r>
              <a:rPr sz="2000" spc="-7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Arial MT"/>
                <a:cs typeface="Arial MT"/>
              </a:rPr>
              <a:t>de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concentración,</a:t>
            </a:r>
            <a:r>
              <a:rPr sz="20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así</a:t>
            </a:r>
            <a:r>
              <a:rPr sz="2000" spc="-8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como</a:t>
            </a:r>
            <a:r>
              <a:rPr sz="2000" spc="-9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el</a:t>
            </a:r>
            <a:r>
              <a:rPr sz="2000" spc="-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total</a:t>
            </a:r>
            <a:r>
              <a:rPr sz="2000" spc="-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20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años</a:t>
            </a:r>
            <a:r>
              <a:rPr sz="20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2000" spc="-7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conservación.</a:t>
            </a:r>
            <a:r>
              <a:rPr sz="20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Una</a:t>
            </a:r>
            <a:r>
              <a:rPr sz="20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vez</a:t>
            </a:r>
            <a:r>
              <a:rPr sz="20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concluido</a:t>
            </a:r>
            <a:r>
              <a:rPr sz="20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el</a:t>
            </a:r>
            <a:r>
              <a:rPr sz="2000" spc="-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plazo</a:t>
            </a:r>
            <a:r>
              <a:rPr sz="2000" spc="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Arial MT"/>
                <a:cs typeface="Arial MT"/>
              </a:rPr>
              <a:t>en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el</a:t>
            </a:r>
            <a:r>
              <a:rPr sz="2000" spc="-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252525"/>
                </a:solidFill>
                <a:latin typeface="Arial"/>
                <a:cs typeface="Arial"/>
              </a:rPr>
              <a:t>archivo</a:t>
            </a:r>
            <a:r>
              <a:rPr sz="2000" b="1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sz="2000" b="1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2525"/>
                </a:solidFill>
                <a:latin typeface="Arial"/>
                <a:cs typeface="Arial"/>
              </a:rPr>
              <a:t>trámite</a:t>
            </a:r>
            <a:r>
              <a:rPr sz="2000" b="1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Arial"/>
                <a:cs typeface="Arial"/>
              </a:rPr>
              <a:t>(AT),</a:t>
            </a:r>
            <a:r>
              <a:rPr sz="2000" b="1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se</a:t>
            </a:r>
            <a:r>
              <a:rPr sz="2000" spc="-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podrá</a:t>
            </a:r>
            <a:r>
              <a:rPr sz="20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realizar una</a:t>
            </a:r>
            <a:r>
              <a:rPr sz="2000" spc="-5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 MT"/>
                <a:cs typeface="Arial MT"/>
              </a:rPr>
              <a:t>transferencia</a:t>
            </a:r>
            <a:r>
              <a:rPr sz="2000" spc="-7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primaria</a:t>
            </a:r>
            <a:r>
              <a:rPr sz="2000" spc="-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al</a:t>
            </a:r>
            <a:r>
              <a:rPr sz="20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252525"/>
                </a:solidFill>
                <a:latin typeface="Arial"/>
                <a:cs typeface="Arial"/>
              </a:rPr>
              <a:t>archivo</a:t>
            </a:r>
            <a:r>
              <a:rPr sz="2000" b="1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ts val="2320"/>
              </a:lnSpc>
            </a:pPr>
            <a:r>
              <a:rPr sz="2000" b="1" dirty="0">
                <a:solidFill>
                  <a:srgbClr val="252525"/>
                </a:solidFill>
                <a:latin typeface="Arial"/>
                <a:cs typeface="Arial"/>
              </a:rPr>
              <a:t>concentración</a:t>
            </a:r>
            <a:r>
              <a:rPr sz="2000" b="1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2525"/>
                </a:solidFill>
                <a:latin typeface="Arial"/>
                <a:cs typeface="Arial"/>
              </a:rPr>
              <a:t>(AC),</a:t>
            </a:r>
            <a:r>
              <a:rPr sz="2000" b="1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donde</a:t>
            </a:r>
            <a:r>
              <a:rPr sz="2000" spc="-7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se</a:t>
            </a:r>
            <a:r>
              <a:rPr sz="2000" spc="-8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resguardará</a:t>
            </a:r>
            <a:r>
              <a:rPr sz="2000" spc="-7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durante</a:t>
            </a:r>
            <a:r>
              <a:rPr sz="2000" spc="-7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un</a:t>
            </a:r>
            <a:r>
              <a:rPr sz="2000" spc="-8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periodo</a:t>
            </a:r>
            <a:r>
              <a:rPr sz="20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precautorio</a:t>
            </a:r>
            <a:r>
              <a:rPr sz="20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para</a:t>
            </a:r>
            <a:r>
              <a:rPr sz="2000" spc="-8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Arial MT"/>
                <a:cs typeface="Arial MT"/>
              </a:rPr>
              <a:t>su</a:t>
            </a:r>
            <a:endParaRPr sz="2000">
              <a:latin typeface="Arial MT"/>
              <a:cs typeface="Arial MT"/>
            </a:endParaRPr>
          </a:p>
          <a:p>
            <a:pPr marL="356870">
              <a:lnSpc>
                <a:spcPct val="100000"/>
              </a:lnSpc>
            </a:pPr>
            <a:r>
              <a:rPr sz="2000" dirty="0">
                <a:solidFill>
                  <a:srgbClr val="252525"/>
                </a:solidFill>
                <a:latin typeface="Arial MT"/>
                <a:cs typeface="Arial MT"/>
              </a:rPr>
              <a:t>consulta</a:t>
            </a:r>
            <a:r>
              <a:rPr sz="20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000" b="1" spc="-20" dirty="0">
                <a:solidFill>
                  <a:srgbClr val="252525"/>
                </a:solidFill>
                <a:latin typeface="Arial"/>
                <a:cs typeface="Arial"/>
              </a:rPr>
              <a:t>(AT</a:t>
            </a:r>
            <a:r>
              <a:rPr sz="2000" b="1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2525"/>
                </a:solidFill>
                <a:latin typeface="Arial"/>
                <a:cs typeface="Arial"/>
              </a:rPr>
              <a:t>+</a:t>
            </a:r>
            <a:r>
              <a:rPr sz="2000" b="1" spc="-1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2525"/>
                </a:solidFill>
                <a:latin typeface="Arial"/>
                <a:cs typeface="Arial"/>
              </a:rPr>
              <a:t>AC</a:t>
            </a:r>
            <a:r>
              <a:rPr sz="2000" b="1" spc="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2525"/>
                </a:solidFill>
                <a:latin typeface="Arial"/>
                <a:cs typeface="Arial"/>
              </a:rPr>
              <a:t>=</a:t>
            </a:r>
            <a:r>
              <a:rPr sz="2000" b="1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252525"/>
                </a:solidFill>
                <a:latin typeface="Arial"/>
                <a:cs typeface="Arial"/>
              </a:rPr>
              <a:t>Total</a:t>
            </a:r>
            <a:r>
              <a:rPr sz="2000" b="1" spc="-1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sz="2000" b="1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2525"/>
                </a:solidFill>
                <a:latin typeface="Arial"/>
                <a:cs typeface="Arial"/>
              </a:rPr>
              <a:t>años</a:t>
            </a:r>
            <a:r>
              <a:rPr sz="2000" b="1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sz="2000" b="1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Arial"/>
                <a:cs typeface="Arial"/>
              </a:rPr>
              <a:t>conservación).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55335" y="1664157"/>
            <a:ext cx="589915" cy="720725"/>
            <a:chOff x="5355335" y="1664157"/>
            <a:chExt cx="589915" cy="7207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3247" y="1780082"/>
              <a:ext cx="473748" cy="3945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5335" y="1664157"/>
              <a:ext cx="589572" cy="7206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5919" y="1798319"/>
              <a:ext cx="393191" cy="313943"/>
            </a:xfrm>
            <a:prstGeom prst="rect">
              <a:avLst/>
            </a:prstGeom>
          </p:spPr>
        </p:pic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55650" y="1159383"/>
          <a:ext cx="10544169" cy="1868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0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9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36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03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48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92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004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90042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78765">
                <a:tc gridSpan="15"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FONDO:</a:t>
                      </a:r>
                      <a:r>
                        <a:rPr sz="1600" spc="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SECRETARÍA</a:t>
                      </a:r>
                      <a:r>
                        <a:rPr sz="1600" spc="-14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600" spc="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GESTION</a:t>
                      </a:r>
                      <a:r>
                        <a:rPr sz="1600" spc="-6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INTEGRAL</a:t>
                      </a:r>
                      <a:r>
                        <a:rPr sz="1600" spc="-1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600" spc="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RIESGOS</a:t>
                      </a:r>
                      <a:r>
                        <a:rPr sz="1600" spc="-4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sz="1600" spc="44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PROTECCIÓN</a:t>
                      </a:r>
                      <a:r>
                        <a:rPr sz="1600" spc="-3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CIVIL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76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CÓDIGO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SERIES</a:t>
                      </a:r>
                      <a:r>
                        <a:rPr sz="1000" spc="-2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sz="1000" spc="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SUBSERIES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>
                        <a:lnSpc>
                          <a:spcPts val="1360"/>
                        </a:lnSpc>
                        <a:spcBef>
                          <a:spcPts val="735"/>
                        </a:spcBef>
                      </a:pPr>
                      <a:r>
                        <a:rPr sz="12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SECCIÓN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0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3">
                  <a:txBody>
                    <a:bodyPr/>
                    <a:lstStyle/>
                    <a:p>
                      <a:pPr marL="4445" algn="ctr">
                        <a:lnSpc>
                          <a:spcPts val="750"/>
                        </a:lnSpc>
                        <a:spcBef>
                          <a:spcPts val="25"/>
                        </a:spcBef>
                      </a:pPr>
                      <a:r>
                        <a:rPr sz="11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PLAZO</a:t>
                      </a:r>
                      <a:r>
                        <a:rPr sz="1100" b="1" spc="-2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100" b="1" spc="-3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CONSERVACIÓN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733675">
                        <a:lnSpc>
                          <a:spcPts val="2310"/>
                        </a:lnSpc>
                      </a:pPr>
                      <a:r>
                        <a:rPr sz="24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7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9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VALOR</a:t>
                      </a:r>
                      <a:r>
                        <a:rPr sz="900" spc="-1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DOCUMENTAL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6167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TIEMPO</a:t>
                      </a:r>
                      <a:r>
                        <a:rPr sz="1000" b="1" spc="-5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000" b="1" spc="2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GUARDA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81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72745" marR="317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DESTINO</a:t>
                      </a:r>
                      <a:r>
                        <a:rPr sz="1000" spc="-4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FINAL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CLASIFICACIÓN</a:t>
                      </a:r>
                      <a:r>
                        <a:rPr sz="1000" spc="-9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000" spc="-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LA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INFORMACIÓN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4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900" spc="-5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900" spc="-5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900" spc="-2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C/F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ARCHIVO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TRÁMITE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817A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31750" indent="-889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ARCHIVO CONCENTRA </a:t>
                      </a:r>
                      <a:r>
                        <a:rPr sz="1000" b="1" spc="-2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CIÓN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817A"/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59690" indent="444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VIGENCIA DOCUMENTAL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ts val="1200"/>
                        </a:lnSpc>
                        <a:spcBef>
                          <a:spcPts val="840"/>
                        </a:spcBef>
                      </a:pP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(AÑOS)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81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000" spc="-2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BAJA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HISTÓRI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CONSERVAC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1270" marR="3175"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ION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PÚBLI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marR="14604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RESERVA </a:t>
                      </a:r>
                      <a:r>
                        <a:rPr sz="1000" spc="-2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DA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(AÑOS)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CONFIDENCIA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OBSERVACIO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NES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77BFE6EF-E2A3-2B81-B344-B438D5E1E1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844" r="32250" b="87454"/>
          <a:stretch>
            <a:fillRect/>
          </a:stretch>
        </p:blipFill>
        <p:spPr bwMode="auto">
          <a:xfrm>
            <a:off x="784958" y="457200"/>
            <a:ext cx="3657600" cy="824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7101840" y="1715973"/>
            <a:ext cx="589915" cy="720725"/>
            <a:chOff x="7101840" y="1715973"/>
            <a:chExt cx="589915" cy="7207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56704" y="1853222"/>
              <a:ext cx="482892" cy="3549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1840" y="1715973"/>
              <a:ext cx="589572" cy="7206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99376" y="1871471"/>
              <a:ext cx="402335" cy="274319"/>
            </a:xfrm>
            <a:prstGeom prst="rect">
              <a:avLst/>
            </a:prstGeom>
          </p:spPr>
        </p:pic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55650" y="1173861"/>
          <a:ext cx="10737844" cy="2143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6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4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02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15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75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80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76860">
                <a:tc gridSpan="15"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  <a:spcBef>
                          <a:spcPts val="229"/>
                        </a:spcBef>
                      </a:pP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FONDO:</a:t>
                      </a:r>
                      <a:r>
                        <a:rPr sz="16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SECRETARÍA</a:t>
                      </a:r>
                      <a:r>
                        <a:rPr sz="1600" spc="-14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6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GESTION</a:t>
                      </a:r>
                      <a:r>
                        <a:rPr sz="1600" spc="-7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INTEGRAL</a:t>
                      </a:r>
                      <a:r>
                        <a:rPr sz="1600" spc="-114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600" spc="-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RIESGOS</a:t>
                      </a:r>
                      <a:r>
                        <a:rPr sz="1600" spc="-5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sz="1600" spc="409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PROTECCIÓN</a:t>
                      </a:r>
                      <a:r>
                        <a:rPr sz="1600" spc="-4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CIVIL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6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CÓDIGO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984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SERIES</a:t>
                      </a:r>
                      <a:r>
                        <a:rPr sz="1000" spc="-2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sz="1000" spc="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SUBSERIES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Bef>
                          <a:spcPts val="725"/>
                        </a:spcBef>
                      </a:pPr>
                      <a:r>
                        <a:rPr sz="12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SECCIÓN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0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PLAZO</a:t>
                      </a:r>
                      <a:r>
                        <a:rPr sz="1100" spc="-5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CONSERVACIÓN</a:t>
                      </a:r>
                      <a:endParaRPr sz="1100">
                        <a:latin typeface="Arial MT"/>
                        <a:cs typeface="Arial MT"/>
                      </a:endParaRPr>
                    </a:p>
                    <a:p>
                      <a:pPr marL="567055" algn="ctr">
                        <a:lnSpc>
                          <a:spcPts val="2430"/>
                        </a:lnSpc>
                      </a:pPr>
                      <a:r>
                        <a:rPr sz="24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8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VALOR</a:t>
                      </a:r>
                      <a:r>
                        <a:rPr sz="800" spc="-1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DOCUMENTAL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6355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TIEMPO</a:t>
                      </a:r>
                      <a:r>
                        <a:rPr sz="1000" spc="-4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000" spc="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GUARDA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1023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DESTINO</a:t>
                      </a:r>
                      <a:r>
                        <a:rPr sz="1000" b="1" spc="-4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FINAL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81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CLASIFICACIÓN</a:t>
                      </a:r>
                      <a:r>
                        <a:rPr sz="1000" spc="-9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000" spc="-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LA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INFORMACIÓN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31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800" spc="-5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800" spc="-5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L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800" spc="-2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C/F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4610" marR="36195" indent="-9525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ARCHIVO TRÁMITE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065" marR="635" indent="-3175"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ARCHIVO CONCENTRAC </a:t>
                      </a:r>
                      <a:r>
                        <a:rPr sz="1000" spc="-2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IÓN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marR="10160" indent="-508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VIGENCI </a:t>
                      </a:r>
                      <a:r>
                        <a:rPr sz="1000" spc="-5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A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DOCUME </a:t>
                      </a:r>
                      <a:r>
                        <a:rPr sz="1000" spc="-2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NTAL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ts val="1105"/>
                        </a:lnSpc>
                        <a:spcBef>
                          <a:spcPts val="845"/>
                        </a:spcBef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(AÑOS)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BAJA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81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HISTÓRICO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81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47650" marR="34290" indent="-20129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CONSERVA </a:t>
                      </a:r>
                      <a:r>
                        <a:rPr sz="1000" b="1" spc="-2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81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080" marR="27305" indent="-9779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PÚBLI </a:t>
                      </a:r>
                      <a:r>
                        <a:rPr sz="1000" spc="-2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620" indent="2413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RESERVA </a:t>
                      </a: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DA</a:t>
                      </a:r>
                      <a:r>
                        <a:rPr sz="1000" spc="-2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(AÑOS)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24815" marR="10160" indent="-405765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CONFIDENCIA </a:t>
                      </a:r>
                      <a:r>
                        <a:rPr sz="1000" spc="-5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30200" marR="25400" indent="-292735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OBSERVACIO </a:t>
                      </a:r>
                      <a:r>
                        <a:rPr sz="1000" spc="-2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NES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976680" y="3429127"/>
            <a:ext cx="1024572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7.</a:t>
            </a:r>
            <a:r>
              <a:rPr sz="1800" b="1" spc="7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Técnicas</a:t>
            </a:r>
            <a:r>
              <a:rPr sz="1800" b="1" spc="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Selección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(y/o</a:t>
            </a:r>
            <a:r>
              <a:rPr sz="1800" b="1" spc="1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Destino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Final):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Procesos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referentes</a:t>
            </a:r>
            <a:r>
              <a:rPr sz="1800" spc="11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las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acciones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disposición </a:t>
            </a:r>
            <a:r>
              <a:rPr sz="1800" dirty="0">
                <a:latin typeface="Arial MT"/>
                <a:cs typeface="Arial MT"/>
              </a:rPr>
              <a:t>final</a:t>
            </a:r>
            <a:r>
              <a:rPr sz="1800" spc="1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2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los</a:t>
            </a:r>
            <a:r>
              <a:rPr sz="1800" spc="1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documentos.</a:t>
            </a:r>
            <a:r>
              <a:rPr sz="1800" spc="2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partir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del</a:t>
            </a:r>
            <a:r>
              <a:rPr sz="1800" spc="2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proceso</a:t>
            </a:r>
            <a:r>
              <a:rPr sz="1800" spc="2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2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valoración,</a:t>
            </a:r>
            <a:r>
              <a:rPr sz="1800" spc="2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</a:t>
            </a:r>
            <a:r>
              <a:rPr sz="1800" spc="1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especifica</a:t>
            </a:r>
            <a:r>
              <a:rPr sz="1800" spc="2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</a:t>
            </a:r>
            <a:r>
              <a:rPr sz="1800" spc="2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conservación</a:t>
            </a:r>
            <a:r>
              <a:rPr sz="1800" spc="2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21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la </a:t>
            </a:r>
            <a:r>
              <a:rPr sz="1800" dirty="0">
                <a:latin typeface="Arial MT"/>
                <a:cs typeface="Arial MT"/>
              </a:rPr>
              <a:t>eliminación</a:t>
            </a:r>
            <a:r>
              <a:rPr sz="1800" spc="1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1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éstos.</a:t>
            </a:r>
            <a:r>
              <a:rPr sz="1800" spc="1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Esto</a:t>
            </a:r>
            <a:r>
              <a:rPr sz="1800" spc="1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indica</a:t>
            </a:r>
            <a:r>
              <a:rPr sz="1800" spc="1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</a:t>
            </a:r>
            <a:r>
              <a:rPr sz="1800" spc="1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una</a:t>
            </a:r>
            <a:r>
              <a:rPr sz="1800" spc="1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“X”</a:t>
            </a:r>
            <a:r>
              <a:rPr sz="1800" spc="1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</a:t>
            </a:r>
            <a:r>
              <a:rPr sz="1800" spc="1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cada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una</a:t>
            </a:r>
            <a:r>
              <a:rPr sz="1800" spc="1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1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las</a:t>
            </a:r>
            <a:r>
              <a:rPr sz="1800" spc="1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casillas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correspondientes:</a:t>
            </a:r>
            <a:endParaRPr sz="1800">
              <a:latin typeface="Arial MT"/>
              <a:cs typeface="Arial MT"/>
            </a:endParaRPr>
          </a:p>
          <a:p>
            <a:pPr marL="356870" marR="5715" algn="just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(X)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Baja: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señalan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los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documentos</a:t>
            </a:r>
            <a:r>
              <a:rPr sz="1800" spc="1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susceptibles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ser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eliminados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definitivamente,</a:t>
            </a:r>
            <a:r>
              <a:rPr sz="1800" spc="1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los</a:t>
            </a:r>
            <a:r>
              <a:rPr sz="1800" spc="114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cuales </a:t>
            </a:r>
            <a:r>
              <a:rPr sz="1800" dirty="0">
                <a:latin typeface="Arial MT"/>
                <a:cs typeface="Arial MT"/>
              </a:rPr>
              <a:t>se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someterán</a:t>
            </a:r>
            <a:r>
              <a:rPr sz="1800" spc="3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3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valoración</a:t>
            </a:r>
            <a:r>
              <a:rPr sz="1800" spc="3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y/o</a:t>
            </a:r>
            <a:r>
              <a:rPr sz="1800" spc="3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autorización</a:t>
            </a:r>
            <a:r>
              <a:rPr sz="1800" spc="3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del</a:t>
            </a:r>
            <a:r>
              <a:rPr sz="1800" spc="3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grupo</a:t>
            </a:r>
            <a:r>
              <a:rPr sz="1800" spc="3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interdisciplinario,</a:t>
            </a:r>
            <a:r>
              <a:rPr sz="1800" spc="3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una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vez</a:t>
            </a:r>
            <a:r>
              <a:rPr sz="1800" spc="3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concluido</a:t>
            </a:r>
            <a:r>
              <a:rPr sz="1800" spc="38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el </a:t>
            </a:r>
            <a:r>
              <a:rPr sz="1800" dirty="0">
                <a:latin typeface="Arial MT"/>
                <a:cs typeface="Arial MT"/>
              </a:rPr>
              <a:t>tiempo</a:t>
            </a:r>
            <a:r>
              <a:rPr sz="1800" spc="2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2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guarda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</a:t>
            </a:r>
            <a:r>
              <a:rPr sz="1800" spc="2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el</a:t>
            </a:r>
            <a:r>
              <a:rPr sz="1800" spc="2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Archivo</a:t>
            </a:r>
            <a:r>
              <a:rPr sz="1800" spc="2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2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Concentración,</a:t>
            </a:r>
            <a:r>
              <a:rPr sz="1800" spc="2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25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</a:t>
            </a:r>
            <a:r>
              <a:rPr sz="1800" spc="2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posibilidad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2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estar</a:t>
            </a:r>
            <a:r>
              <a:rPr sz="1800" spc="2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bajo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resguardo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y </a:t>
            </a:r>
            <a:r>
              <a:rPr sz="1800" dirty="0">
                <a:latin typeface="Arial MT"/>
                <a:cs typeface="Arial MT"/>
              </a:rPr>
              <a:t>convertirse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</a:t>
            </a:r>
            <a:r>
              <a:rPr sz="1800" spc="-11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Archivo</a:t>
            </a:r>
            <a:r>
              <a:rPr sz="1800" spc="-10" dirty="0">
                <a:latin typeface="Arial MT"/>
                <a:cs typeface="Arial MT"/>
              </a:rPr>
              <a:t> Histórico.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6779528-DE54-A6BB-D563-976E4202EC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844" r="32250" b="87454"/>
          <a:stretch>
            <a:fillRect/>
          </a:stretch>
        </p:blipFill>
        <p:spPr bwMode="auto">
          <a:xfrm>
            <a:off x="761512" y="381000"/>
            <a:ext cx="4191000" cy="944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9814559" y="1728165"/>
            <a:ext cx="589915" cy="720725"/>
            <a:chOff x="9814559" y="1728165"/>
            <a:chExt cx="589915" cy="7207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66375" y="1862277"/>
              <a:ext cx="486003" cy="3579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4559" y="1728165"/>
              <a:ext cx="589572" cy="7206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9047" y="1880616"/>
              <a:ext cx="405383" cy="277368"/>
            </a:xfrm>
            <a:prstGeom prst="rect">
              <a:avLst/>
            </a:prstGeom>
          </p:spPr>
        </p:pic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55650" y="1173861"/>
          <a:ext cx="10737843" cy="2217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6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4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02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3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070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80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50520">
                <a:tc gridSpan="15"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  <a:spcBef>
                          <a:spcPts val="805"/>
                        </a:spcBef>
                      </a:pP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FONDO:</a:t>
                      </a:r>
                      <a:r>
                        <a:rPr sz="16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SECRETARÍA</a:t>
                      </a:r>
                      <a:r>
                        <a:rPr sz="1600" spc="-14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6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GESTION</a:t>
                      </a:r>
                      <a:r>
                        <a:rPr sz="1600" spc="-7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INTEGRAL</a:t>
                      </a:r>
                      <a:r>
                        <a:rPr sz="1600" spc="-114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600" spc="-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RIESGOS</a:t>
                      </a:r>
                      <a:r>
                        <a:rPr sz="1600" spc="-5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sz="1600" spc="409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PROTECCIÓN</a:t>
                      </a:r>
                      <a:r>
                        <a:rPr sz="1600" spc="-4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CIVIL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6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CÓDIGO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984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SERIES</a:t>
                      </a:r>
                      <a:r>
                        <a:rPr sz="1000" spc="-2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sz="1000" spc="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SUBSERIES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Bef>
                          <a:spcPts val="725"/>
                        </a:spcBef>
                      </a:pPr>
                      <a:r>
                        <a:rPr sz="12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SECCIÓN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0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3">
                  <a:txBody>
                    <a:bodyPr/>
                    <a:lstStyle/>
                    <a:p>
                      <a:pPr marL="3450590">
                        <a:lnSpc>
                          <a:spcPts val="1605"/>
                        </a:lnSpc>
                        <a:tabLst>
                          <a:tab pos="7309484" algn="l"/>
                        </a:tabLst>
                      </a:pPr>
                      <a:r>
                        <a:rPr sz="11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PLAZO</a:t>
                      </a:r>
                      <a:r>
                        <a:rPr sz="1100" spc="-4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DE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CONSERVACIÓN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	</a:t>
                      </a:r>
                      <a:r>
                        <a:rPr sz="3600" b="1" spc="-75" baseline="-30092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3600" baseline="-30092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VALOR</a:t>
                      </a:r>
                      <a:r>
                        <a:rPr sz="800" spc="-1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DOCUMENTAL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6355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TIEMPO</a:t>
                      </a:r>
                      <a:r>
                        <a:rPr sz="1000" spc="-4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000" spc="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GUARDA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3340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DESTINO</a:t>
                      </a:r>
                      <a:r>
                        <a:rPr sz="1000" spc="-4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FINAL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CLASIFICACIÓN</a:t>
                      </a:r>
                      <a:r>
                        <a:rPr sz="10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DE</a:t>
                      </a:r>
                      <a:r>
                        <a:rPr sz="1000" b="1" spc="1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INFORMACIÓN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81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31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5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5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L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800" spc="-2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C/F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4610" marR="36195" indent="-95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ARCHIVO TRÁMITE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065" marR="1270" indent="-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ARCHIVO CONCENTRAC </a:t>
                      </a:r>
                      <a:r>
                        <a:rPr sz="1000" spc="-25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IÓN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marR="10795" indent="-444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VIGENCI </a:t>
                      </a:r>
                      <a:r>
                        <a:rPr sz="1000" spc="-5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A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DOCUME </a:t>
                      </a:r>
                      <a:r>
                        <a:rPr sz="1000" spc="-2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NTAL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ts val="1105"/>
                        </a:lnSpc>
                        <a:spcBef>
                          <a:spcPts val="844"/>
                        </a:spcBef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(AÑOS)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000" spc="-2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BAJA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HISTÓRICO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2555" indent="-11303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Arial MT"/>
                          <a:cs typeface="Arial MT"/>
                        </a:rPr>
                        <a:t>CONSERV ACION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PÚBLICA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81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575" marR="14604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RESERVA </a:t>
                      </a:r>
                      <a:r>
                        <a:rPr sz="1000" b="1" spc="-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DA </a:t>
                      </a: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(AÑOS)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81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21640" marR="3175" indent="-4025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CONFIDENCIA </a:t>
                      </a:r>
                      <a:r>
                        <a:rPr sz="1000" b="1" spc="-5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81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30200" marR="22860" indent="-29908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OBSERVACIO </a:t>
                      </a:r>
                      <a:r>
                        <a:rPr sz="1000" b="1" spc="-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NES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8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976680" y="3565601"/>
            <a:ext cx="1024191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</a:tabLst>
            </a:pPr>
            <a:r>
              <a:rPr sz="1800" b="1" spc="-25" dirty="0">
                <a:latin typeface="Arial"/>
                <a:cs typeface="Arial"/>
              </a:rPr>
              <a:t>8.</a:t>
            </a:r>
            <a:r>
              <a:rPr sz="1800" b="1" dirty="0">
                <a:latin typeface="Arial"/>
                <a:cs typeface="Arial"/>
              </a:rPr>
              <a:t>	Clasificación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información: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Este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dependerá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lo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establecido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por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Ley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Protección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de</a:t>
            </a:r>
            <a:endParaRPr sz="1800">
              <a:latin typeface="Arial MT"/>
              <a:cs typeface="Arial MT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 MT"/>
                <a:cs typeface="Arial MT"/>
              </a:rPr>
              <a:t>Datos Personales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lo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emitido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el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comité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10" dirty="0">
                <a:latin typeface="Arial MT"/>
                <a:cs typeface="Arial MT"/>
              </a:rPr>
              <a:t> transparencia.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0F80613-0682-F1C9-5A20-CACB6D760A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844" r="32250" b="87454"/>
          <a:stretch>
            <a:fillRect/>
          </a:stretch>
        </p:blipFill>
        <p:spPr bwMode="auto">
          <a:xfrm>
            <a:off x="755650" y="457200"/>
            <a:ext cx="4044950" cy="893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1382</Words>
  <Application>Microsoft Office PowerPoint</Application>
  <PresentationFormat>Panorámica</PresentationFormat>
  <Paragraphs>463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Arial MT</vt:lpstr>
      <vt:lpstr>Georgia</vt:lpstr>
      <vt:lpstr>Times New Roman</vt:lpstr>
      <vt:lpstr>Trebuchet MS</vt:lpstr>
      <vt:lpstr>Office Theme</vt:lpstr>
      <vt:lpstr> GUIA SIMPLE DE ARCHIVO </vt:lpstr>
      <vt:lpstr>Presentación de PowerPoint</vt:lpstr>
      <vt:lpstr>Catálogo de Disposición Documental: Artículo 13 y 51 de la Ley 794 de la Ley de Archivos del Estado de Guerrero y sus Municipios.</vt:lpstr>
      <vt:lpstr>El presente instrumento se estructura con los siguientes componentes: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código archivístico integrado por dos partes, la sección y la serie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TRANSPARENCIA 2</dc:creator>
  <cp:lastModifiedBy>TRANSPARENCIA 2</cp:lastModifiedBy>
  <cp:revision>2</cp:revision>
  <dcterms:created xsi:type="dcterms:W3CDTF">2026-04-10T21:30:17Z</dcterms:created>
  <dcterms:modified xsi:type="dcterms:W3CDTF">2026-04-10T21:47:33Z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2026-04-10T00:00:00Z</vt:filetime>
  </property>
  <property fmtid="{D5CDD505-2E9C-101B-9397-08002B2CF9AE}" pid="5" name="Producer">
    <vt:lpwstr>www.ilovepdf.com</vt:lpwstr>
  </property>
</Properties>
</file>